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1" r:id="rId6"/>
    <p:sldId id="262" r:id="rId7"/>
    <p:sldId id="264" r:id="rId8"/>
    <p:sldId id="265" r:id="rId9"/>
    <p:sldId id="272" r:id="rId10"/>
    <p:sldId id="267" r:id="rId11"/>
    <p:sldId id="268" r:id="rId12"/>
    <p:sldId id="270" r:id="rId13"/>
    <p:sldId id="271" r:id="rId14"/>
    <p:sldId id="269" r:id="rId15"/>
    <p:sldId id="273" r:id="rId16"/>
    <p:sldId id="274" r:id="rId17"/>
    <p:sldId id="275" r:id="rId18"/>
    <p:sldId id="276" r:id="rId19"/>
    <p:sldId id="277" r:id="rId20"/>
    <p:sldId id="293" r:id="rId21"/>
    <p:sldId id="294" r:id="rId22"/>
    <p:sldId id="296" r:id="rId23"/>
    <p:sldId id="278" r:id="rId24"/>
    <p:sldId id="279" r:id="rId25"/>
    <p:sldId id="297" r:id="rId26"/>
    <p:sldId id="298" r:id="rId27"/>
    <p:sldId id="299" r:id="rId28"/>
    <p:sldId id="300" r:id="rId29"/>
    <p:sldId id="301" r:id="rId30"/>
    <p:sldId id="304" r:id="rId31"/>
    <p:sldId id="305" r:id="rId32"/>
    <p:sldId id="302" r:id="rId33"/>
    <p:sldId id="307" r:id="rId34"/>
    <p:sldId id="306"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42"/>
    <p:restoredTop sz="94710"/>
  </p:normalViewPr>
  <p:slideViewPr>
    <p:cSldViewPr snapToGrid="0" snapToObjects="1">
      <p:cViewPr varScale="1">
        <p:scale>
          <a:sx n="146" d="100"/>
          <a:sy n="146" d="100"/>
        </p:scale>
        <p:origin x="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62494E-2045-4ADA-A5FF-B1341A5BA2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C184F9-E406-4544-BC28-DD2B6F1EB768}">
      <dgm:prSet/>
      <dgm:spPr/>
      <dgm:t>
        <a:bodyPr/>
        <a:lstStyle/>
        <a:p>
          <a:r>
            <a:rPr lang="en-US" dirty="0">
              <a:latin typeface="Cambria Math" panose="02040503050406030204" pitchFamily="18" charset="0"/>
              <a:ea typeface="Cambria Math" panose="02040503050406030204" pitchFamily="18" charset="0"/>
            </a:rPr>
            <a:t>1. How can linear regression be implemented in order to understand what determines the overall energy of a track in the simplest manner? </a:t>
          </a:r>
        </a:p>
      </dgm:t>
    </dgm:pt>
    <dgm:pt modelId="{43B637C3-105B-40BC-AE3B-4FCA20E773D4}" type="parTrans" cxnId="{D25071E3-124F-4E9B-B08B-1349DDC11350}">
      <dgm:prSet/>
      <dgm:spPr/>
      <dgm:t>
        <a:bodyPr/>
        <a:lstStyle/>
        <a:p>
          <a:endParaRPr lang="en-US"/>
        </a:p>
      </dgm:t>
    </dgm:pt>
    <dgm:pt modelId="{CE1D4D9E-4075-4254-94C3-B184E1E3A74F}" type="sibTrans" cxnId="{D25071E3-124F-4E9B-B08B-1349DDC11350}">
      <dgm:prSet/>
      <dgm:spPr/>
      <dgm:t>
        <a:bodyPr/>
        <a:lstStyle/>
        <a:p>
          <a:endParaRPr lang="en-US"/>
        </a:p>
      </dgm:t>
    </dgm:pt>
    <dgm:pt modelId="{30661C16-76DB-43D6-8484-75759325F731}">
      <dgm:prSet/>
      <dgm:spPr/>
      <dgm:t>
        <a:bodyPr/>
        <a:lstStyle/>
        <a:p>
          <a:r>
            <a:rPr lang="en-US" dirty="0">
              <a:latin typeface="Cambria Math" panose="02040503050406030204" pitchFamily="18" charset="0"/>
              <a:ea typeface="Cambria Math" panose="02040503050406030204" pitchFamily="18" charset="0"/>
            </a:rPr>
            <a:t>2. What variable has the largest effect on the overall energy in a track? </a:t>
          </a:r>
        </a:p>
      </dgm:t>
    </dgm:pt>
    <dgm:pt modelId="{F7755CD6-97D4-478B-B916-86FCE1E81BE7}" type="parTrans" cxnId="{E316C22B-7559-424E-A215-BA579A65975A}">
      <dgm:prSet/>
      <dgm:spPr/>
      <dgm:t>
        <a:bodyPr/>
        <a:lstStyle/>
        <a:p>
          <a:endParaRPr lang="en-US"/>
        </a:p>
      </dgm:t>
    </dgm:pt>
    <dgm:pt modelId="{DD8A00F4-72FD-44A9-ABA2-9584B15348B4}" type="sibTrans" cxnId="{E316C22B-7559-424E-A215-BA579A65975A}">
      <dgm:prSet/>
      <dgm:spPr/>
      <dgm:t>
        <a:bodyPr/>
        <a:lstStyle/>
        <a:p>
          <a:endParaRPr lang="en-US"/>
        </a:p>
      </dgm:t>
    </dgm:pt>
    <dgm:pt modelId="{40060E23-4314-4F71-B543-7F2D9A3B92B3}">
      <dgm:prSet/>
      <dgm:spPr/>
      <dgm:t>
        <a:bodyPr/>
        <a:lstStyle/>
        <a:p>
          <a:r>
            <a:rPr lang="en-US" dirty="0">
              <a:latin typeface="Cambria Math" panose="02040503050406030204" pitchFamily="18" charset="0"/>
              <a:ea typeface="Cambria Math" panose="02040503050406030204" pitchFamily="18" charset="0"/>
            </a:rPr>
            <a:t>3. Disregarding simplicity, are there any interactions in the data that contribute to understanding the energy in a track? If so, are they intuitive? </a:t>
          </a:r>
        </a:p>
      </dgm:t>
    </dgm:pt>
    <dgm:pt modelId="{72BBD700-8216-4792-B75C-4F7159A8712E}" type="parTrans" cxnId="{A63B3EE9-E2C1-4F07-8E8A-2BEF89863B5F}">
      <dgm:prSet/>
      <dgm:spPr/>
      <dgm:t>
        <a:bodyPr/>
        <a:lstStyle/>
        <a:p>
          <a:endParaRPr lang="en-US"/>
        </a:p>
      </dgm:t>
    </dgm:pt>
    <dgm:pt modelId="{5FFF6C34-47B1-411D-BE08-A3E890221003}" type="sibTrans" cxnId="{A63B3EE9-E2C1-4F07-8E8A-2BEF89863B5F}">
      <dgm:prSet/>
      <dgm:spPr/>
      <dgm:t>
        <a:bodyPr/>
        <a:lstStyle/>
        <a:p>
          <a:endParaRPr lang="en-US"/>
        </a:p>
      </dgm:t>
    </dgm:pt>
    <dgm:pt modelId="{7FA7F969-EC8D-5B4F-ADBD-8A90C8872DE6}" type="pres">
      <dgm:prSet presAssocID="{8562494E-2045-4ADA-A5FF-B1341A5BA242}" presName="linear" presStyleCnt="0">
        <dgm:presLayoutVars>
          <dgm:animLvl val="lvl"/>
          <dgm:resizeHandles val="exact"/>
        </dgm:presLayoutVars>
      </dgm:prSet>
      <dgm:spPr/>
    </dgm:pt>
    <dgm:pt modelId="{4423B313-BD51-484A-8272-471D9BC301BA}" type="pres">
      <dgm:prSet presAssocID="{44C184F9-E406-4544-BC28-DD2B6F1EB768}" presName="parentText" presStyleLbl="node1" presStyleIdx="0" presStyleCnt="3">
        <dgm:presLayoutVars>
          <dgm:chMax val="0"/>
          <dgm:bulletEnabled val="1"/>
        </dgm:presLayoutVars>
      </dgm:prSet>
      <dgm:spPr/>
    </dgm:pt>
    <dgm:pt modelId="{98012BA7-5E3B-F743-9921-0BF9BCE553EA}" type="pres">
      <dgm:prSet presAssocID="{CE1D4D9E-4075-4254-94C3-B184E1E3A74F}" presName="spacer" presStyleCnt="0"/>
      <dgm:spPr/>
    </dgm:pt>
    <dgm:pt modelId="{9C951A96-A40F-7B43-9A3C-80026340D78F}" type="pres">
      <dgm:prSet presAssocID="{30661C16-76DB-43D6-8484-75759325F731}" presName="parentText" presStyleLbl="node1" presStyleIdx="1" presStyleCnt="3">
        <dgm:presLayoutVars>
          <dgm:chMax val="0"/>
          <dgm:bulletEnabled val="1"/>
        </dgm:presLayoutVars>
      </dgm:prSet>
      <dgm:spPr/>
    </dgm:pt>
    <dgm:pt modelId="{AA5AD066-D754-E54B-A8FD-3F130FB3C01E}" type="pres">
      <dgm:prSet presAssocID="{DD8A00F4-72FD-44A9-ABA2-9584B15348B4}" presName="spacer" presStyleCnt="0"/>
      <dgm:spPr/>
    </dgm:pt>
    <dgm:pt modelId="{D8B3B040-83B9-FC46-BCCA-4917494AFF0F}" type="pres">
      <dgm:prSet presAssocID="{40060E23-4314-4F71-B543-7F2D9A3B92B3}" presName="parentText" presStyleLbl="node1" presStyleIdx="2" presStyleCnt="3">
        <dgm:presLayoutVars>
          <dgm:chMax val="0"/>
          <dgm:bulletEnabled val="1"/>
        </dgm:presLayoutVars>
      </dgm:prSet>
      <dgm:spPr/>
    </dgm:pt>
  </dgm:ptLst>
  <dgm:cxnLst>
    <dgm:cxn modelId="{E316C22B-7559-424E-A215-BA579A65975A}" srcId="{8562494E-2045-4ADA-A5FF-B1341A5BA242}" destId="{30661C16-76DB-43D6-8484-75759325F731}" srcOrd="1" destOrd="0" parTransId="{F7755CD6-97D4-478B-B916-86FCE1E81BE7}" sibTransId="{DD8A00F4-72FD-44A9-ABA2-9584B15348B4}"/>
    <dgm:cxn modelId="{101BA463-0930-9247-87E7-632713BFEF0E}" type="presOf" srcId="{40060E23-4314-4F71-B543-7F2D9A3B92B3}" destId="{D8B3B040-83B9-FC46-BCCA-4917494AFF0F}" srcOrd="0" destOrd="0" presId="urn:microsoft.com/office/officeart/2005/8/layout/vList2"/>
    <dgm:cxn modelId="{7EF39483-E916-C84C-951B-A6049B17FD2B}" type="presOf" srcId="{8562494E-2045-4ADA-A5FF-B1341A5BA242}" destId="{7FA7F969-EC8D-5B4F-ADBD-8A90C8872DE6}" srcOrd="0" destOrd="0" presId="urn:microsoft.com/office/officeart/2005/8/layout/vList2"/>
    <dgm:cxn modelId="{6A94F99B-B879-5341-91FB-1BECDEC3AE5F}" type="presOf" srcId="{30661C16-76DB-43D6-8484-75759325F731}" destId="{9C951A96-A40F-7B43-9A3C-80026340D78F}" srcOrd="0" destOrd="0" presId="urn:microsoft.com/office/officeart/2005/8/layout/vList2"/>
    <dgm:cxn modelId="{9F2D92BC-7722-3F43-9FA6-41D5A771881A}" type="presOf" srcId="{44C184F9-E406-4544-BC28-DD2B6F1EB768}" destId="{4423B313-BD51-484A-8272-471D9BC301BA}" srcOrd="0" destOrd="0" presId="urn:microsoft.com/office/officeart/2005/8/layout/vList2"/>
    <dgm:cxn modelId="{D25071E3-124F-4E9B-B08B-1349DDC11350}" srcId="{8562494E-2045-4ADA-A5FF-B1341A5BA242}" destId="{44C184F9-E406-4544-BC28-DD2B6F1EB768}" srcOrd="0" destOrd="0" parTransId="{43B637C3-105B-40BC-AE3B-4FCA20E773D4}" sibTransId="{CE1D4D9E-4075-4254-94C3-B184E1E3A74F}"/>
    <dgm:cxn modelId="{A63B3EE9-E2C1-4F07-8E8A-2BEF89863B5F}" srcId="{8562494E-2045-4ADA-A5FF-B1341A5BA242}" destId="{40060E23-4314-4F71-B543-7F2D9A3B92B3}" srcOrd="2" destOrd="0" parTransId="{72BBD700-8216-4792-B75C-4F7159A8712E}" sibTransId="{5FFF6C34-47B1-411D-BE08-A3E890221003}"/>
    <dgm:cxn modelId="{EABF8EC1-2923-F444-8A39-429F2367C23C}" type="presParOf" srcId="{7FA7F969-EC8D-5B4F-ADBD-8A90C8872DE6}" destId="{4423B313-BD51-484A-8272-471D9BC301BA}" srcOrd="0" destOrd="0" presId="urn:microsoft.com/office/officeart/2005/8/layout/vList2"/>
    <dgm:cxn modelId="{296E85EC-D2A3-1647-91CC-451B9A192F91}" type="presParOf" srcId="{7FA7F969-EC8D-5B4F-ADBD-8A90C8872DE6}" destId="{98012BA7-5E3B-F743-9921-0BF9BCE553EA}" srcOrd="1" destOrd="0" presId="urn:microsoft.com/office/officeart/2005/8/layout/vList2"/>
    <dgm:cxn modelId="{96EA9F40-9E50-9B47-A1C9-268E94A5EBD1}" type="presParOf" srcId="{7FA7F969-EC8D-5B4F-ADBD-8A90C8872DE6}" destId="{9C951A96-A40F-7B43-9A3C-80026340D78F}" srcOrd="2" destOrd="0" presId="urn:microsoft.com/office/officeart/2005/8/layout/vList2"/>
    <dgm:cxn modelId="{05D0B572-44C6-0046-9071-C57C865D59BD}" type="presParOf" srcId="{7FA7F969-EC8D-5B4F-ADBD-8A90C8872DE6}" destId="{AA5AD066-D754-E54B-A8FD-3F130FB3C01E}" srcOrd="3" destOrd="0" presId="urn:microsoft.com/office/officeart/2005/8/layout/vList2"/>
    <dgm:cxn modelId="{F233ECD3-CB94-6A4C-9923-C26BB5F66171}" type="presParOf" srcId="{7FA7F969-EC8D-5B4F-ADBD-8A90C8872DE6}" destId="{D8B3B040-83B9-FC46-BCCA-4917494AFF0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B313-BD51-484A-8272-471D9BC301BA}">
      <dsp:nvSpPr>
        <dsp:cNvPr id="0" name=""/>
        <dsp:cNvSpPr/>
      </dsp:nvSpPr>
      <dsp:spPr>
        <a:xfrm>
          <a:off x="0" y="433960"/>
          <a:ext cx="10058399" cy="926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Math" panose="02040503050406030204" pitchFamily="18" charset="0"/>
              <a:ea typeface="Cambria Math" panose="02040503050406030204" pitchFamily="18" charset="0"/>
            </a:rPr>
            <a:t>1. How can linear regression be implemented in order to understand what determines the overall energy of a track in the simplest manner? </a:t>
          </a:r>
        </a:p>
      </dsp:txBody>
      <dsp:txXfrm>
        <a:off x="45235" y="479195"/>
        <a:ext cx="9967929" cy="836169"/>
      </dsp:txXfrm>
    </dsp:sp>
    <dsp:sp modelId="{9C951A96-A40F-7B43-9A3C-80026340D78F}">
      <dsp:nvSpPr>
        <dsp:cNvPr id="0" name=""/>
        <dsp:cNvSpPr/>
      </dsp:nvSpPr>
      <dsp:spPr>
        <a:xfrm>
          <a:off x="0" y="1429720"/>
          <a:ext cx="10058399" cy="926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Math" panose="02040503050406030204" pitchFamily="18" charset="0"/>
              <a:ea typeface="Cambria Math" panose="02040503050406030204" pitchFamily="18" charset="0"/>
            </a:rPr>
            <a:t>2. What variable has the largest effect on the overall energy in a track? </a:t>
          </a:r>
        </a:p>
      </dsp:txBody>
      <dsp:txXfrm>
        <a:off x="45235" y="1474955"/>
        <a:ext cx="9967929" cy="836169"/>
      </dsp:txXfrm>
    </dsp:sp>
    <dsp:sp modelId="{D8B3B040-83B9-FC46-BCCA-4917494AFF0F}">
      <dsp:nvSpPr>
        <dsp:cNvPr id="0" name=""/>
        <dsp:cNvSpPr/>
      </dsp:nvSpPr>
      <dsp:spPr>
        <a:xfrm>
          <a:off x="0" y="2425479"/>
          <a:ext cx="10058399" cy="926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Math" panose="02040503050406030204" pitchFamily="18" charset="0"/>
              <a:ea typeface="Cambria Math" panose="02040503050406030204" pitchFamily="18" charset="0"/>
            </a:rPr>
            <a:t>3. Disregarding simplicity, are there any interactions in the data that contribute to understanding the energy in a track? If so, are they intuitive? </a:t>
          </a:r>
        </a:p>
      </dsp:txBody>
      <dsp:txXfrm>
        <a:off x="45235" y="2470714"/>
        <a:ext cx="9967929" cy="8361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825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4/27/20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7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4/27/20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68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470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115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006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14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90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3683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1744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192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4/27/20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0130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gadbois17"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B44DB-EEB9-47EA-B118-EE5E807BB0C5}"/>
              </a:ext>
            </a:extLst>
          </p:cNvPr>
          <p:cNvPicPr>
            <a:picLocks noChangeAspect="1"/>
          </p:cNvPicPr>
          <p:nvPr/>
        </p:nvPicPr>
        <p:blipFill rotWithShape="1">
          <a:blip r:embed="rId2"/>
          <a:srcRect t="21310" b="9183"/>
          <a:stretch/>
        </p:blipFill>
        <p:spPr>
          <a:xfrm>
            <a:off x="-32" y="10"/>
            <a:ext cx="12192031" cy="4915066"/>
          </a:xfrm>
          <a:prstGeom prst="rect">
            <a:avLst/>
          </a:prstGeom>
        </p:spPr>
      </p:pic>
      <p:sp>
        <p:nvSpPr>
          <p:cNvPr id="22"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10A4B1-FB7B-6044-8293-EB675AA1835E}"/>
              </a:ext>
            </a:extLst>
          </p:cNvPr>
          <p:cNvSpPr>
            <a:spLocks noGrp="1"/>
          </p:cNvSpPr>
          <p:nvPr>
            <p:ph type="ctrTitle"/>
          </p:nvPr>
        </p:nvSpPr>
        <p:spPr>
          <a:xfrm>
            <a:off x="828675" y="5120639"/>
            <a:ext cx="7137263" cy="1280161"/>
          </a:xfrm>
        </p:spPr>
        <p:txBody>
          <a:bodyPr anchor="ctr">
            <a:normAutofit/>
          </a:bodyPr>
          <a:lstStyle/>
          <a:p>
            <a:pPr algn="r"/>
            <a:r>
              <a:rPr lang="en-US" sz="3400" dirty="0">
                <a:solidFill>
                  <a:srgbClr val="FFFFFF"/>
                </a:solidFill>
                <a:latin typeface="Cambria Math" panose="02040503050406030204" pitchFamily="18" charset="0"/>
                <a:ea typeface="Cambria Math" panose="02040503050406030204" pitchFamily="18" charset="0"/>
              </a:rPr>
              <a:t>Modeling the Overall Energy in a Song:</a:t>
            </a:r>
            <a:br>
              <a:rPr lang="en-US" sz="3400" dirty="0">
                <a:solidFill>
                  <a:srgbClr val="FFFFFF"/>
                </a:solidFill>
                <a:latin typeface="Cambria Math" panose="02040503050406030204" pitchFamily="18" charset="0"/>
                <a:ea typeface="Cambria Math" panose="02040503050406030204" pitchFamily="18" charset="0"/>
              </a:rPr>
            </a:br>
            <a:r>
              <a:rPr lang="en-US" sz="3400" dirty="0">
                <a:solidFill>
                  <a:srgbClr val="FFFFFF"/>
                </a:solidFill>
                <a:latin typeface="Cambria Math" panose="02040503050406030204" pitchFamily="18" charset="0"/>
                <a:ea typeface="Cambria Math" panose="02040503050406030204" pitchFamily="18" charset="0"/>
              </a:rPr>
              <a:t>Linear Regression Approach</a:t>
            </a:r>
          </a:p>
        </p:txBody>
      </p:sp>
      <p:sp>
        <p:nvSpPr>
          <p:cNvPr id="3" name="Subtitle 2">
            <a:extLst>
              <a:ext uri="{FF2B5EF4-FFF2-40B4-BE49-F238E27FC236}">
                <a16:creationId xmlns:a16="http://schemas.microsoft.com/office/drawing/2014/main" id="{A5F4E07D-0895-A847-AC20-90D3CBB93649}"/>
              </a:ext>
            </a:extLst>
          </p:cNvPr>
          <p:cNvSpPr>
            <a:spLocks noGrp="1"/>
          </p:cNvSpPr>
          <p:nvPr>
            <p:ph type="subTitle" idx="1"/>
          </p:nvPr>
        </p:nvSpPr>
        <p:spPr>
          <a:xfrm>
            <a:off x="8289580" y="5120639"/>
            <a:ext cx="3622327" cy="1280160"/>
          </a:xfrm>
        </p:spPr>
        <p:txBody>
          <a:bodyPr anchor="ctr">
            <a:normAutofit/>
          </a:bodyPr>
          <a:lstStyle/>
          <a:p>
            <a:pPr>
              <a:lnSpc>
                <a:spcPct val="110000"/>
              </a:lnSpc>
            </a:pPr>
            <a:r>
              <a:rPr lang="en-US" sz="1200">
                <a:solidFill>
                  <a:srgbClr val="FFFFFF"/>
                </a:solidFill>
                <a:latin typeface="Cambria Math" panose="02040503050406030204" pitchFamily="18" charset="0"/>
                <a:ea typeface="Cambria Math" panose="02040503050406030204" pitchFamily="18" charset="0"/>
              </a:rPr>
              <a:t>Presentation and Analysis By: Joey Gadbois</a:t>
            </a:r>
          </a:p>
          <a:p>
            <a:pPr>
              <a:lnSpc>
                <a:spcPct val="110000"/>
              </a:lnSpc>
            </a:pPr>
            <a:r>
              <a:rPr lang="en-US" sz="1200">
                <a:solidFill>
                  <a:srgbClr val="FFFFFF"/>
                </a:solidFill>
                <a:latin typeface="Cambria Math" panose="02040503050406030204" pitchFamily="18" charset="0"/>
                <a:ea typeface="Cambria Math" panose="02040503050406030204" pitchFamily="18" charset="0"/>
              </a:rPr>
              <a:t>Code on GitHub: </a:t>
            </a:r>
            <a:r>
              <a:rPr lang="en-US" sz="1200">
                <a:solidFill>
                  <a:srgbClr val="FFFFFF"/>
                </a:solidFill>
                <a:hlinkClick r:id="rId3"/>
              </a:rPr>
              <a:t>https://github.com/jgadbois17</a:t>
            </a:r>
            <a:r>
              <a:rPr lang="en-US" sz="1200">
                <a:solidFill>
                  <a:srgbClr val="FFFFFF"/>
                </a:solidFill>
              </a:rPr>
              <a:t> </a:t>
            </a:r>
            <a:endParaRPr lang="en-US" sz="1200" dirty="0">
              <a:solidFill>
                <a:srgbClr val="FFFFFF"/>
              </a:solidFill>
              <a:latin typeface="Cambria Math" panose="02040503050406030204" pitchFamily="18" charset="0"/>
              <a:ea typeface="Cambria Math" panose="02040503050406030204" pitchFamily="18" charset="0"/>
            </a:endParaRPr>
          </a:p>
        </p:txBody>
      </p:sp>
      <p:cxnSp>
        <p:nvCxnSpPr>
          <p:cNvPr id="23"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5964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6717BEB-8C89-FA44-99CF-22906F33C45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spc="-50" dirty="0">
                <a:solidFill>
                  <a:schemeClr val="tx1">
                    <a:lumMod val="75000"/>
                    <a:lumOff val="25000"/>
                  </a:schemeClr>
                </a:solidFill>
                <a:latin typeface="Cambria Math" panose="02040503050406030204" pitchFamily="18" charset="0"/>
                <a:ea typeface="Cambria Math" panose="02040503050406030204" pitchFamily="18" charset="0"/>
                <a:cs typeface="+mj-cs"/>
              </a:rPr>
              <a:t>Residuals vs. Fit Plot</a:t>
            </a:r>
          </a:p>
        </p:txBody>
      </p:sp>
      <p:pic>
        <p:nvPicPr>
          <p:cNvPr id="4" name="Picture 3">
            <a:extLst>
              <a:ext uri="{FF2B5EF4-FFF2-40B4-BE49-F238E27FC236}">
                <a16:creationId xmlns:a16="http://schemas.microsoft.com/office/drawing/2014/main" id="{661E11AE-5839-1647-AEF4-6B851A46D754}"/>
              </a:ext>
            </a:extLst>
          </p:cNvPr>
          <p:cNvPicPr>
            <a:picLocks noChangeAspect="1"/>
          </p:cNvPicPr>
          <p:nvPr/>
        </p:nvPicPr>
        <p:blipFill rotWithShape="1">
          <a:blip r:embed="rId2"/>
          <a:srcRect l="13212" r="-1" b="-1"/>
          <a:stretch/>
        </p:blipFill>
        <p:spPr>
          <a:xfrm>
            <a:off x="633999" y="640081"/>
            <a:ext cx="6909801" cy="5314406"/>
          </a:xfrm>
          <a:prstGeom prst="rect">
            <a:avLst/>
          </a:prstGeom>
        </p:spPr>
      </p:pic>
      <p:cxnSp>
        <p:nvCxnSpPr>
          <p:cNvPr id="77" name="Straight Connector 7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1C5E3C-4560-3D4B-996A-AE8DC848ECC1}"/>
              </a:ext>
            </a:extLst>
          </p:cNvPr>
          <p:cNvSpPr txBox="1"/>
          <p:nvPr/>
        </p:nvSpPr>
        <p:spPr>
          <a:xfrm>
            <a:off x="7859485" y="2407436"/>
            <a:ext cx="3690257" cy="3461658"/>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The Residuals vs. Fit plot appears to be well-behaved</a:t>
            </a:r>
          </a:p>
          <a:p>
            <a:pPr>
              <a:spcAft>
                <a:spcPts val="600"/>
              </a:spcAft>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285750" indent="-285750">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It could be argued that there is a slight fanning pattern</a:t>
            </a:r>
          </a:p>
          <a:p>
            <a:pPr>
              <a:spcAft>
                <a:spcPts val="600"/>
              </a:spcAft>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285750" indent="-285750">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For a starting model with more adjustments to be made it serves its purpose </a:t>
            </a:r>
          </a:p>
        </p:txBody>
      </p:sp>
      <p:sp>
        <p:nvSpPr>
          <p:cNvPr id="79" name="Rectangle 7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265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C4D0F-563F-0A45-A3BF-50BB35DCF196}"/>
              </a:ext>
            </a:extLst>
          </p:cNvPr>
          <p:cNvSpPr txBox="1"/>
          <p:nvPr/>
        </p:nvSpPr>
        <p:spPr>
          <a:xfrm>
            <a:off x="680224" y="423746"/>
            <a:ext cx="3961445" cy="584775"/>
          </a:xfrm>
          <a:prstGeom prst="rect">
            <a:avLst/>
          </a:prstGeom>
          <a:noFill/>
        </p:spPr>
        <p:txBody>
          <a:bodyPr wrap="square" rtlCol="0">
            <a:spAutoFit/>
          </a:bodyPr>
          <a:lstStyle/>
          <a:p>
            <a:r>
              <a:rPr lang="en-US" sz="3200" b="1" u="sng" dirty="0">
                <a:latin typeface="Cambria Math" panose="02040503050406030204" pitchFamily="18" charset="0"/>
                <a:ea typeface="Cambria Math" panose="02040503050406030204" pitchFamily="18" charset="0"/>
              </a:rPr>
              <a:t>Assessing Normality:</a:t>
            </a:r>
          </a:p>
        </p:txBody>
      </p:sp>
      <p:pic>
        <p:nvPicPr>
          <p:cNvPr id="4" name="Picture 3">
            <a:extLst>
              <a:ext uri="{FF2B5EF4-FFF2-40B4-BE49-F238E27FC236}">
                <a16:creationId xmlns:a16="http://schemas.microsoft.com/office/drawing/2014/main" id="{8E6F0D1F-D1B6-014E-B630-D77A520DDA4B}"/>
              </a:ext>
            </a:extLst>
          </p:cNvPr>
          <p:cNvPicPr>
            <a:picLocks noChangeAspect="1"/>
          </p:cNvPicPr>
          <p:nvPr/>
        </p:nvPicPr>
        <p:blipFill>
          <a:blip r:embed="rId2"/>
          <a:stretch>
            <a:fillRect/>
          </a:stretch>
        </p:blipFill>
        <p:spPr>
          <a:xfrm>
            <a:off x="6410489" y="235748"/>
            <a:ext cx="5432107" cy="372280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6E89822-9E13-AF41-B947-2B3A7BB0BFC6}"/>
              </a:ext>
            </a:extLst>
          </p:cNvPr>
          <p:cNvPicPr>
            <a:picLocks noChangeAspect="1"/>
          </p:cNvPicPr>
          <p:nvPr/>
        </p:nvPicPr>
        <p:blipFill>
          <a:blip r:embed="rId3"/>
          <a:stretch>
            <a:fillRect/>
          </a:stretch>
        </p:blipFill>
        <p:spPr>
          <a:xfrm>
            <a:off x="6749721" y="3958553"/>
            <a:ext cx="5092874" cy="235618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06A146-FE99-C744-BA43-2DD636E15B5D}"/>
                  </a:ext>
                </a:extLst>
              </p:cNvPr>
              <p:cNvSpPr txBox="1"/>
              <p:nvPr/>
            </p:nvSpPr>
            <p:spPr>
              <a:xfrm>
                <a:off x="660683" y="1491376"/>
                <a:ext cx="5120830" cy="457471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Normal QQ Plot indicates that the residuals are normally distributed for the most part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top end may be questionable, so the Shapiro-Wilk test can verify these results</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𝑠</m:t>
                    </m:r>
                    <m:r>
                      <a:rPr lang="en-US" i="1">
                        <a:latin typeface="Cambria Math" panose="02040503050406030204" pitchFamily="18" charset="0"/>
                      </a:rPr>
                      <m:t> ~ </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0, </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US" i="1">
                        <a:latin typeface="Cambria Math" panose="02040503050406030204" pitchFamily="18" charset="0"/>
                      </a:rPr>
                      <m:t> </m:t>
                    </m:r>
                    <m:r>
                      <a:rPr lang="en-US" i="1">
                        <a:latin typeface="Cambria Math" panose="02040503050406030204" pitchFamily="18" charset="0"/>
                      </a:rPr>
                      <m:t>𝑣𝑠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𝑛𝑜𝑡</m:t>
                    </m:r>
                    <m:r>
                      <a:rPr lang="en-US" b="0" i="1" smtClean="0">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0, </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oMath>
                </a14:m>
                <a:endParaRPr lang="en-US" dirty="0"/>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P-Value resulting from the Shapiro-Wilk test is greater than 0.05 which is the significance level of choice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It is safe to conclude that the variables are normally distributed</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8006A146-FE99-C744-BA43-2DD636E15B5D}"/>
                  </a:ext>
                </a:extLst>
              </p:cNvPr>
              <p:cNvSpPr txBox="1">
                <a:spLocks noRot="1" noChangeAspect="1" noMove="1" noResize="1" noEditPoints="1" noAdjustHandles="1" noChangeArrowheads="1" noChangeShapeType="1" noTextEdit="1"/>
              </p:cNvSpPr>
              <p:nvPr/>
            </p:nvSpPr>
            <p:spPr>
              <a:xfrm>
                <a:off x="660683" y="1491376"/>
                <a:ext cx="5120830" cy="4574714"/>
              </a:xfrm>
              <a:prstGeom prst="rect">
                <a:avLst/>
              </a:prstGeom>
              <a:blipFill>
                <a:blip r:embed="rId4"/>
                <a:stretch>
                  <a:fillRect l="-743" t="-276" r="-1485"/>
                </a:stretch>
              </a:blipFill>
            </p:spPr>
            <p:txBody>
              <a:bodyPr/>
              <a:lstStyle/>
              <a:p>
                <a:r>
                  <a:rPr lang="en-US">
                    <a:noFill/>
                  </a:rPr>
                  <a:t> </a:t>
                </a:r>
              </a:p>
            </p:txBody>
          </p:sp>
        </mc:Fallback>
      </mc:AlternateContent>
    </p:spTree>
    <p:extLst>
      <p:ext uri="{BB962C8B-B14F-4D97-AF65-F5344CB8AC3E}">
        <p14:creationId xmlns:p14="http://schemas.microsoft.com/office/powerpoint/2010/main" val="3849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756A-0F8B-274F-ABC9-0F4CCC351398}"/>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Residuals vs. Order and Influential Points</a:t>
            </a:r>
          </a:p>
        </p:txBody>
      </p:sp>
      <p:sp>
        <p:nvSpPr>
          <p:cNvPr id="6" name="TextBox 5">
            <a:extLst>
              <a:ext uri="{FF2B5EF4-FFF2-40B4-BE49-F238E27FC236}">
                <a16:creationId xmlns:a16="http://schemas.microsoft.com/office/drawing/2014/main" id="{33E7DE72-A078-2C48-A91A-4C7B7B55FA83}"/>
              </a:ext>
            </a:extLst>
          </p:cNvPr>
          <p:cNvSpPr txBox="1"/>
          <p:nvPr/>
        </p:nvSpPr>
        <p:spPr>
          <a:xfrm>
            <a:off x="1097280" y="3429000"/>
            <a:ext cx="6802245" cy="2585323"/>
          </a:xfrm>
          <a:prstGeom prst="rect">
            <a:avLst/>
          </a:prstGeom>
          <a:noFill/>
        </p:spPr>
        <p:txBody>
          <a:bodyPr wrap="square" rtlCol="0">
            <a:spAutoFit/>
          </a:bodyPr>
          <a:lstStyle/>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While reconsidering the qualifications for </a:t>
            </a:r>
            <a:r>
              <a:rPr lang="en-US" b="1" dirty="0">
                <a:latin typeface="Cambria Math" panose="02040503050406030204" pitchFamily="18" charset="0"/>
                <a:ea typeface="Cambria Math" panose="02040503050406030204" pitchFamily="18" charset="0"/>
              </a:rPr>
              <a:t>influential points </a:t>
            </a:r>
            <a:r>
              <a:rPr lang="en-US" dirty="0">
                <a:latin typeface="Cambria Math" panose="02040503050406030204" pitchFamily="18" charset="0"/>
                <a:ea typeface="Cambria Math" panose="02040503050406030204" pitchFamily="18" charset="0"/>
              </a:rPr>
              <a:t>with the updated model, there are no potential outliers based on the studentized residuals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Further, there is only one leverage with a value larger than 3 times the mean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It appears to be safe to conclude that there are no influential data points for this model</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p:txBody>
      </p:sp>
      <p:pic>
        <p:nvPicPr>
          <p:cNvPr id="12" name="Picture 11" descr="A close up of a sign&#10;&#10;Description automatically generated">
            <a:extLst>
              <a:ext uri="{FF2B5EF4-FFF2-40B4-BE49-F238E27FC236}">
                <a16:creationId xmlns:a16="http://schemas.microsoft.com/office/drawing/2014/main" id="{7A198221-FDBC-3543-ABD2-607F6DB2F16C}"/>
              </a:ext>
            </a:extLst>
          </p:cNvPr>
          <p:cNvPicPr>
            <a:picLocks noChangeAspect="1"/>
          </p:cNvPicPr>
          <p:nvPr/>
        </p:nvPicPr>
        <p:blipFill>
          <a:blip r:embed="rId2"/>
          <a:stretch>
            <a:fillRect/>
          </a:stretch>
        </p:blipFill>
        <p:spPr>
          <a:xfrm>
            <a:off x="8208360" y="4141866"/>
            <a:ext cx="3697563" cy="1159590"/>
          </a:xfrm>
          <a:prstGeom prst="rect">
            <a:avLst/>
          </a:prstGeom>
        </p:spPr>
      </p:pic>
      <p:sp>
        <p:nvSpPr>
          <p:cNvPr id="14" name="TextBox 13">
            <a:extLst>
              <a:ext uri="{FF2B5EF4-FFF2-40B4-BE49-F238E27FC236}">
                <a16:creationId xmlns:a16="http://schemas.microsoft.com/office/drawing/2014/main" id="{30EFE40C-279F-934E-9D19-D468BD9F5459}"/>
              </a:ext>
            </a:extLst>
          </p:cNvPr>
          <p:cNvSpPr txBox="1"/>
          <p:nvPr/>
        </p:nvSpPr>
        <p:spPr>
          <a:xfrm>
            <a:off x="1097280" y="2055223"/>
            <a:ext cx="923108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Regarding the </a:t>
            </a:r>
            <a:r>
              <a:rPr lang="en-US" b="1" dirty="0">
                <a:latin typeface="Cambria Math" panose="02040503050406030204" pitchFamily="18" charset="0"/>
                <a:ea typeface="Cambria Math" panose="02040503050406030204" pitchFamily="18" charset="0"/>
              </a:rPr>
              <a:t>assumption of independence</a:t>
            </a:r>
            <a:r>
              <a:rPr lang="en-US" dirty="0">
                <a:latin typeface="Cambria Math" panose="02040503050406030204" pitchFamily="18" charset="0"/>
                <a:ea typeface="Cambria Math" panose="02040503050406030204" pitchFamily="18" charset="0"/>
              </a:rPr>
              <a:t>, the data were scraped specifically so there would be no dependence on time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All audio features in the data are values for the overall track, not varying as the track progresses</a:t>
            </a:r>
          </a:p>
          <a:p>
            <a:endParaRPr lang="en-US" dirty="0"/>
          </a:p>
        </p:txBody>
      </p:sp>
    </p:spTree>
    <p:extLst>
      <p:ext uri="{BB962C8B-B14F-4D97-AF65-F5344CB8AC3E}">
        <p14:creationId xmlns:p14="http://schemas.microsoft.com/office/powerpoint/2010/main" val="108822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EFE4D-B8F1-9F47-9B15-E26E67605764}"/>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000" dirty="0">
                <a:solidFill>
                  <a:schemeClr val="tx1">
                    <a:lumMod val="75000"/>
                    <a:lumOff val="25000"/>
                  </a:schemeClr>
                </a:solidFill>
                <a:latin typeface="Cambria Math" panose="02040503050406030204" pitchFamily="18" charset="0"/>
                <a:ea typeface="Cambria Math" panose="02040503050406030204" pitchFamily="18" charset="0"/>
              </a:rPr>
              <a:t>Residuals vs. x7</a:t>
            </a:r>
          </a:p>
        </p:txBody>
      </p:sp>
      <p:cxnSp>
        <p:nvCxnSpPr>
          <p:cNvPr id="17" name="Straight Connector 1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BF783EB-17CE-B148-8119-46ABDFAACE06}"/>
              </a:ext>
            </a:extLst>
          </p:cNvPr>
          <p:cNvSpPr>
            <a:spLocks noGrp="1"/>
          </p:cNvSpPr>
          <p:nvPr>
            <p:ph type="body" sz="half" idx="2"/>
          </p:nvPr>
        </p:nvSpPr>
        <p:spPr>
          <a:xfrm>
            <a:off x="642257" y="2407435"/>
            <a:ext cx="3690257" cy="382859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The final thing to take into consideration is if there is any possible relation with left out predictors</a:t>
            </a:r>
          </a:p>
          <a:p>
            <a:pPr marL="285750" indent="-285750">
              <a:lnSpc>
                <a:spcPct val="100000"/>
              </a:lnSpc>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The plot indicates no strong patterns, meaning it is safe to leave x7 out of the model </a:t>
            </a:r>
          </a:p>
          <a:p>
            <a:pPr marL="285750" indent="-285750">
              <a:lnSpc>
                <a:spcPct val="100000"/>
              </a:lnSpc>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Also, recall the scatterplot correlation matrix, x7 did not seem to have a relation with any other variables</a:t>
            </a:r>
          </a:p>
        </p:txBody>
      </p:sp>
      <p:pic>
        <p:nvPicPr>
          <p:cNvPr id="6" name="Content Placeholder 5" descr="A picture containing large&#10;&#10;Description automatically generated">
            <a:extLst>
              <a:ext uri="{FF2B5EF4-FFF2-40B4-BE49-F238E27FC236}">
                <a16:creationId xmlns:a16="http://schemas.microsoft.com/office/drawing/2014/main" id="{BD7508F9-0B16-084E-A5AC-EF34CBDF813D}"/>
              </a:ext>
            </a:extLst>
          </p:cNvPr>
          <p:cNvPicPr>
            <a:picLocks noGrp="1" noChangeAspect="1"/>
          </p:cNvPicPr>
          <p:nvPr>
            <p:ph idx="1"/>
          </p:nvPr>
        </p:nvPicPr>
        <p:blipFill rotWithShape="1">
          <a:blip r:embed="rId2"/>
          <a:srcRect r="13211" b="-1"/>
          <a:stretch/>
        </p:blipFill>
        <p:spPr>
          <a:xfrm>
            <a:off x="4648201" y="640081"/>
            <a:ext cx="6909801" cy="5314406"/>
          </a:xfrm>
          <a:prstGeom prst="rect">
            <a:avLst/>
          </a:prstGeom>
        </p:spPr>
      </p:pic>
      <p:sp>
        <p:nvSpPr>
          <p:cNvPr id="19" name="Rectangle 1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545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79DC-64DD-B54D-8463-6279773923BD}"/>
              </a:ext>
            </a:extLst>
          </p:cNvPr>
          <p:cNvSpPr>
            <a:spLocks noGrp="1"/>
          </p:cNvSpPr>
          <p:nvPr>
            <p:ph type="title"/>
          </p:nvPr>
        </p:nvSpPr>
        <p:spPr>
          <a:xfrm>
            <a:off x="643464" y="385354"/>
            <a:ext cx="3517567" cy="1622280"/>
          </a:xfrm>
        </p:spPr>
        <p:txBody>
          <a:bodyPr/>
          <a:lstStyle/>
          <a:p>
            <a:r>
              <a:rPr lang="en-US" dirty="0">
                <a:latin typeface="Cambria Math" panose="02040503050406030204" pitchFamily="18" charset="0"/>
                <a:ea typeface="Cambria Math" panose="02040503050406030204" pitchFamily="18" charset="0"/>
              </a:rPr>
              <a:t>Recall the First Research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54D8-9F3A-814C-BD68-FC8D9F1C377B}"/>
                  </a:ext>
                </a:extLst>
              </p:cNvPr>
              <p:cNvSpPr>
                <a:spLocks noGrp="1"/>
              </p:cNvSpPr>
              <p:nvPr>
                <p:ph idx="1"/>
              </p:nvPr>
            </p:nvSpPr>
            <p:spPr>
              <a:xfrm>
                <a:off x="5181600" y="781621"/>
                <a:ext cx="6205728" cy="5294757"/>
              </a:xfrm>
            </p:spPr>
            <p:txBody>
              <a:bodyPr>
                <a:normAutofit fontScale="92500" lnSpcReduction="20000"/>
              </a:bodyPr>
              <a:lstStyle/>
              <a:p>
                <a:r>
                  <a:rPr lang="en-US" sz="2800" b="1" u="sng" dirty="0">
                    <a:latin typeface="Cambria Math" panose="02040503050406030204" pitchFamily="18" charset="0"/>
                    <a:ea typeface="Cambria Math" panose="02040503050406030204" pitchFamily="18" charset="0"/>
                  </a:rPr>
                  <a:t>Reducing the Initial Model:</a:t>
                </a:r>
              </a:p>
              <a:p>
                <a:endParaRPr lang="en-US" sz="1900" b="1" u="sng" dirty="0">
                  <a:latin typeface="Cambria Math" panose="02040503050406030204" pitchFamily="18" charset="0"/>
                  <a:ea typeface="Cambria Math" panose="02040503050406030204" pitchFamily="18" charset="0"/>
                </a:endParaRPr>
              </a:p>
              <a:p>
                <a:pPr marL="342900" indent="-342900">
                  <a:buFont typeface="+mj-lt"/>
                  <a:buAutoNum type="arabicPeriod"/>
                </a:pPr>
                <a:r>
                  <a:rPr lang="en-US" sz="1900" dirty="0">
                    <a:latin typeface="Cambria Math" panose="02040503050406030204" pitchFamily="18" charset="0"/>
                    <a:ea typeface="Cambria Math" panose="02040503050406030204" pitchFamily="18" charset="0"/>
                  </a:rPr>
                  <a:t>Check summary table and take out the least significant predictor</a:t>
                </a:r>
              </a:p>
              <a:p>
                <a:pPr marL="342900" indent="-342900">
                  <a:buFont typeface="+mj-lt"/>
                  <a:buAutoNum type="arabicPeriod"/>
                </a:pPr>
                <a:r>
                  <a:rPr lang="en-US" sz="1900" dirty="0">
                    <a:latin typeface="Cambria Math" panose="02040503050406030204" pitchFamily="18" charset="0"/>
                    <a:ea typeface="Cambria Math" panose="02040503050406030204" pitchFamily="18" charset="0"/>
                  </a:rPr>
                  <a:t>Conduct t-Test to determine whether the estimate is significant or not with the following hypothesis</a:t>
                </a:r>
              </a:p>
              <a:p>
                <a:pPr marL="342900" indent="-342900">
                  <a:buFont typeface="+mj-lt"/>
                  <a:buAutoNum type="arabicPeriod"/>
                </a:pPr>
                <a:endParaRPr lang="en-US" sz="1900" dirty="0">
                  <a:latin typeface="Cambria Math" panose="02040503050406030204" pitchFamily="18" charset="0"/>
                  <a:ea typeface="Cambria Math" panose="02040503050406030204" pitchFamily="18" charset="0"/>
                </a:endParaRPr>
              </a:p>
              <a:p>
                <a:pPr marL="292608" lvl="1"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𝐻</m:t>
                          </m:r>
                        </m:e>
                        <m:sub>
                          <m:r>
                            <a:rPr lang="en-US" sz="1900" i="1">
                              <a:latin typeface="Cambria Math" panose="02040503050406030204" pitchFamily="18" charset="0"/>
                            </a:rPr>
                            <m:t>0</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𝛽</m:t>
                          </m:r>
                        </m:e>
                        <m:sub>
                          <m:r>
                            <a:rPr lang="en-US" sz="1900" i="1">
                              <a:latin typeface="Cambria Math" panose="02040503050406030204" pitchFamily="18" charset="0"/>
                            </a:rPr>
                            <m:t>𝑘</m:t>
                          </m:r>
                        </m:sub>
                      </m:sSub>
                      <m:r>
                        <a:rPr lang="en-US" sz="1900" i="1">
                          <a:latin typeface="Cambria Math" panose="02040503050406030204" pitchFamily="18" charset="0"/>
                        </a:rPr>
                        <m:t>=0  </m:t>
                      </m:r>
                      <m:r>
                        <a:rPr lang="en-US" sz="1900" i="1">
                          <a:latin typeface="Cambria Math" panose="02040503050406030204" pitchFamily="18" charset="0"/>
                        </a:rPr>
                        <m:t>𝑣𝑠</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 </m:t>
                          </m:r>
                          <m:r>
                            <a:rPr lang="en-US" sz="1900" i="1">
                              <a:latin typeface="Cambria Math" panose="02040503050406030204" pitchFamily="18" charset="0"/>
                            </a:rPr>
                            <m:t>𝐻</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𝛽</m:t>
                          </m:r>
                        </m:e>
                        <m:sub>
                          <m:r>
                            <a:rPr lang="en-US" sz="1900" i="1">
                              <a:latin typeface="Cambria Math" panose="02040503050406030204" pitchFamily="18" charset="0"/>
                            </a:rPr>
                            <m:t>𝑘</m:t>
                          </m:r>
                        </m:sub>
                      </m:sSub>
                      <m:r>
                        <a:rPr lang="en-US" sz="1900" i="1">
                          <a:latin typeface="Cambria Math" panose="02040503050406030204" pitchFamily="18" charset="0"/>
                        </a:rPr>
                        <m:t>≠0</m:t>
                      </m:r>
                    </m:oMath>
                  </m:oMathPara>
                </a14:m>
                <a:endParaRPr lang="en-US" sz="1900" dirty="0">
                  <a:latin typeface="Cambria Math" panose="02040503050406030204" pitchFamily="18" charset="0"/>
                  <a:ea typeface="Cambria Math" panose="02040503050406030204" pitchFamily="18" charset="0"/>
                </a:endParaRPr>
              </a:p>
              <a:p>
                <a:pPr marL="292608" lvl="1" indent="0">
                  <a:buNone/>
                </a:pPr>
                <a:endParaRPr lang="en-US" sz="1900" dirty="0">
                  <a:latin typeface="Cambria Math" panose="02040503050406030204" pitchFamily="18" charset="0"/>
                  <a:ea typeface="Cambria Math" panose="02040503050406030204" pitchFamily="18" charset="0"/>
                </a:endParaRPr>
              </a:p>
              <a:p>
                <a:pPr marL="342900" indent="-342900">
                  <a:buFont typeface="+mj-lt"/>
                  <a:buAutoNum type="arabicPeriod"/>
                </a:pPr>
                <a:r>
                  <a:rPr lang="en-US" sz="1900" dirty="0">
                    <a:latin typeface="Cambria Math" panose="02040503050406030204" pitchFamily="18" charset="0"/>
                    <a:ea typeface="Cambria Math" panose="02040503050406030204" pitchFamily="18" charset="0"/>
                  </a:rPr>
                  <a:t>Continue this process until all predictors are significant </a:t>
                </a:r>
              </a:p>
              <a:p>
                <a:pPr marL="342900" indent="-342900">
                  <a:buFont typeface="+mj-lt"/>
                  <a:buAutoNum type="arabicPeriod"/>
                </a:pPr>
                <a:r>
                  <a:rPr lang="en-US" sz="1900" dirty="0">
                    <a:latin typeface="Cambria Math" panose="02040503050406030204" pitchFamily="18" charset="0"/>
                    <a:ea typeface="Cambria Math" panose="02040503050406030204" pitchFamily="18" charset="0"/>
                  </a:rPr>
                  <a:t>Be sure to check if left out predictors will be significant once others are taken out</a:t>
                </a:r>
              </a:p>
              <a:p>
                <a:pPr marL="342900" indent="-342900">
                  <a:buFont typeface="+mj-lt"/>
                  <a:buAutoNum type="arabicPeriod"/>
                </a:pPr>
                <a:r>
                  <a:rPr lang="en-US" sz="1900" dirty="0">
                    <a:latin typeface="Cambria Math" panose="02040503050406030204" pitchFamily="18" charset="0"/>
                    <a:ea typeface="Cambria Math" panose="02040503050406030204" pitchFamily="18" charset="0"/>
                  </a:rPr>
                  <a:t>Check model assumptions again once the final reduction</a:t>
                </a:r>
              </a:p>
              <a:p>
                <a:pPr marL="0" indent="0">
                  <a:buNone/>
                </a:pPr>
                <a:endParaRPr lang="en-US"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C5E54D8-9F3A-814C-BD68-FC8D9F1C377B}"/>
                  </a:ext>
                </a:extLst>
              </p:cNvPr>
              <p:cNvSpPr>
                <a:spLocks noGrp="1" noRot="1" noChangeAspect="1" noMove="1" noResize="1" noEditPoints="1" noAdjustHandles="1" noChangeArrowheads="1" noChangeShapeType="1" noTextEdit="1"/>
              </p:cNvSpPr>
              <p:nvPr>
                <p:ph idx="1"/>
              </p:nvPr>
            </p:nvSpPr>
            <p:spPr>
              <a:xfrm>
                <a:off x="5181600" y="781621"/>
                <a:ext cx="6205728" cy="5294757"/>
              </a:xfrm>
              <a:blipFill>
                <a:blip r:embed="rId2"/>
                <a:stretch>
                  <a:fillRect l="-2045" t="-959" r="-286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589027D9-73CA-CD4A-9881-A4651E415875}"/>
              </a:ext>
            </a:extLst>
          </p:cNvPr>
          <p:cNvSpPr>
            <a:spLocks noGrp="1"/>
          </p:cNvSpPr>
          <p:nvPr>
            <p:ph type="body" sz="half" idx="2"/>
          </p:nvPr>
        </p:nvSpPr>
        <p:spPr>
          <a:xfrm>
            <a:off x="643463" y="2199222"/>
            <a:ext cx="3517567" cy="4201577"/>
          </a:xfrm>
        </p:spPr>
        <p:txBody>
          <a:bodyPr>
            <a:norm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How can linear regression be implemented in order to understand what determines the overall energy in a track in the simplest manner?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Simple can be interpreted in different ways</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For the scope of this project, simple will  be defined as a first-order model including only significant predictors</a:t>
            </a:r>
          </a:p>
        </p:txBody>
      </p:sp>
      <p:cxnSp>
        <p:nvCxnSpPr>
          <p:cNvPr id="6" name="Straight Connector 5">
            <a:extLst>
              <a:ext uri="{FF2B5EF4-FFF2-40B4-BE49-F238E27FC236}">
                <a16:creationId xmlns:a16="http://schemas.microsoft.com/office/drawing/2014/main" id="{260766AA-305F-734A-A283-1A8640268031}"/>
              </a:ext>
            </a:extLst>
          </p:cNvPr>
          <p:cNvCxnSpPr/>
          <p:nvPr/>
        </p:nvCxnSpPr>
        <p:spPr>
          <a:xfrm>
            <a:off x="322217" y="2098766"/>
            <a:ext cx="3936274"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345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7D6D3C-3721-C84C-AB80-774F52A5E55B}"/>
              </a:ext>
            </a:extLst>
          </p:cNvPr>
          <p:cNvSpPr txBox="1"/>
          <p:nvPr/>
        </p:nvSpPr>
        <p:spPr>
          <a:xfrm>
            <a:off x="322218" y="182880"/>
            <a:ext cx="9544594" cy="646331"/>
          </a:xfrm>
          <a:prstGeom prst="rect">
            <a:avLst/>
          </a:prstGeom>
          <a:noFill/>
        </p:spPr>
        <p:txBody>
          <a:bodyPr wrap="square" rtlCol="0">
            <a:spAutoFit/>
          </a:bodyPr>
          <a:lstStyle/>
          <a:p>
            <a:r>
              <a:rPr lang="en-US" sz="3600" b="1" u="sng" dirty="0">
                <a:latin typeface="Cambria Math" panose="02040503050406030204" pitchFamily="18" charset="0"/>
                <a:ea typeface="Cambria Math" panose="02040503050406030204" pitchFamily="18" charset="0"/>
              </a:rPr>
              <a:t>Reduced First-Order Linear Regression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D5C6E7-083D-874A-A60B-69F72FADB1B7}"/>
                  </a:ext>
                </a:extLst>
              </p:cNvPr>
              <p:cNvSpPr txBox="1"/>
              <p:nvPr/>
            </p:nvSpPr>
            <p:spPr>
              <a:xfrm>
                <a:off x="461553" y="1053737"/>
                <a:ext cx="10756574" cy="1200329"/>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After taking two predictors out of the initial model, all predictors are significant. The model is shown below: </a:t>
                </a:r>
              </a:p>
              <a:p>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6</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r>
                        <a:rPr lang="en-US" i="1">
                          <a:latin typeface="Cambria Math" panose="02040503050406030204" pitchFamily="18" charset="0"/>
                        </a:rPr>
                        <m:t>+</m:t>
                      </m:r>
                      <m:r>
                        <a:rPr lang="en-US" i="1">
                          <a:latin typeface="Cambria Math" panose="02040503050406030204" pitchFamily="18" charset="0"/>
                        </a:rPr>
                        <m:t>𝜖</m:t>
                      </m:r>
                    </m:oMath>
                  </m:oMathPara>
                </a14:m>
                <a:endParaRPr lang="en-US" dirty="0"/>
              </a:p>
              <a:p>
                <a:endParaRPr lang="en-US"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74D5C6E7-083D-874A-A60B-69F72FADB1B7}"/>
                  </a:ext>
                </a:extLst>
              </p:cNvPr>
              <p:cNvSpPr txBox="1">
                <a:spLocks noRot="1" noChangeAspect="1" noMove="1" noResize="1" noEditPoints="1" noAdjustHandles="1" noChangeArrowheads="1" noChangeShapeType="1" noTextEdit="1"/>
              </p:cNvSpPr>
              <p:nvPr/>
            </p:nvSpPr>
            <p:spPr>
              <a:xfrm>
                <a:off x="461553" y="1053737"/>
                <a:ext cx="10756574" cy="1200329"/>
              </a:xfrm>
              <a:prstGeom prst="rect">
                <a:avLst/>
              </a:prstGeom>
              <a:blipFill>
                <a:blip r:embed="rId2"/>
                <a:stretch>
                  <a:fillRect l="-472" t="-2105" r="-11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6BA0D6-9C3E-9D49-91B5-707CB9687DAB}"/>
              </a:ext>
            </a:extLst>
          </p:cNvPr>
          <p:cNvPicPr>
            <a:picLocks noChangeAspect="1"/>
          </p:cNvPicPr>
          <p:nvPr/>
        </p:nvPicPr>
        <p:blipFill>
          <a:blip r:embed="rId3"/>
          <a:stretch>
            <a:fillRect/>
          </a:stretch>
        </p:blipFill>
        <p:spPr>
          <a:xfrm>
            <a:off x="0" y="2075647"/>
            <a:ext cx="3994469" cy="2853192"/>
          </a:xfrm>
          <a:prstGeom prst="rect">
            <a:avLst/>
          </a:prstGeom>
        </p:spPr>
      </p:pic>
      <p:pic>
        <p:nvPicPr>
          <p:cNvPr id="9" name="Picture 8">
            <a:extLst>
              <a:ext uri="{FF2B5EF4-FFF2-40B4-BE49-F238E27FC236}">
                <a16:creationId xmlns:a16="http://schemas.microsoft.com/office/drawing/2014/main" id="{AB8F9324-2581-C043-95C3-67231A443366}"/>
              </a:ext>
            </a:extLst>
          </p:cNvPr>
          <p:cNvPicPr>
            <a:picLocks noChangeAspect="1"/>
          </p:cNvPicPr>
          <p:nvPr/>
        </p:nvPicPr>
        <p:blipFill>
          <a:blip r:embed="rId4"/>
          <a:stretch>
            <a:fillRect/>
          </a:stretch>
        </p:blipFill>
        <p:spPr>
          <a:xfrm>
            <a:off x="4324031" y="2075647"/>
            <a:ext cx="4128593" cy="294899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06582D7-EB8B-F141-839A-8DD6058D7734}"/>
              </a:ext>
            </a:extLst>
          </p:cNvPr>
          <p:cNvPicPr>
            <a:picLocks noChangeAspect="1"/>
          </p:cNvPicPr>
          <p:nvPr/>
        </p:nvPicPr>
        <p:blipFill>
          <a:blip r:embed="rId5"/>
          <a:stretch>
            <a:fillRect/>
          </a:stretch>
        </p:blipFill>
        <p:spPr>
          <a:xfrm>
            <a:off x="8452625" y="2603837"/>
            <a:ext cx="3739376" cy="1767313"/>
          </a:xfrm>
          <a:prstGeom prst="rect">
            <a:avLst/>
          </a:prstGeom>
        </p:spPr>
      </p:pic>
      <p:sp>
        <p:nvSpPr>
          <p:cNvPr id="12" name="TextBox 11">
            <a:extLst>
              <a:ext uri="{FF2B5EF4-FFF2-40B4-BE49-F238E27FC236}">
                <a16:creationId xmlns:a16="http://schemas.microsoft.com/office/drawing/2014/main" id="{CC0096FA-94AE-6E4E-BC2B-6A948E779991}"/>
              </a:ext>
            </a:extLst>
          </p:cNvPr>
          <p:cNvSpPr txBox="1"/>
          <p:nvPr/>
        </p:nvSpPr>
        <p:spPr>
          <a:xfrm>
            <a:off x="322218" y="5185317"/>
            <a:ext cx="3672251" cy="923330"/>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The Residuals vs. Fit plot does not indicate any obvious issue with linearity or non-constant variance.</a:t>
            </a:r>
          </a:p>
        </p:txBody>
      </p:sp>
      <p:sp>
        <p:nvSpPr>
          <p:cNvPr id="13" name="TextBox 12">
            <a:extLst>
              <a:ext uri="{FF2B5EF4-FFF2-40B4-BE49-F238E27FC236}">
                <a16:creationId xmlns:a16="http://schemas.microsoft.com/office/drawing/2014/main" id="{A82DA840-7A70-1B43-A5F4-40472B9FD40B}"/>
              </a:ext>
            </a:extLst>
          </p:cNvPr>
          <p:cNvSpPr txBox="1"/>
          <p:nvPr/>
        </p:nvSpPr>
        <p:spPr>
          <a:xfrm>
            <a:off x="4438185" y="5185317"/>
            <a:ext cx="3902927" cy="923330"/>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The Normal QQ Plot indicates that the residuals are normally distributed, the Shapiro-Wilk test can confirm.</a:t>
            </a:r>
          </a:p>
        </p:txBody>
      </p:sp>
      <p:sp>
        <p:nvSpPr>
          <p:cNvPr id="14" name="TextBox 13">
            <a:extLst>
              <a:ext uri="{FF2B5EF4-FFF2-40B4-BE49-F238E27FC236}">
                <a16:creationId xmlns:a16="http://schemas.microsoft.com/office/drawing/2014/main" id="{72B7D92C-01E2-EF40-8E08-94E01DF5A193}"/>
              </a:ext>
            </a:extLst>
          </p:cNvPr>
          <p:cNvSpPr txBox="1"/>
          <p:nvPr/>
        </p:nvSpPr>
        <p:spPr>
          <a:xfrm>
            <a:off x="8566778" y="5185317"/>
            <a:ext cx="3443085" cy="923330"/>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The Shapiro-Wilk test concludes that the residuals are indeed normally distributed. </a:t>
            </a:r>
          </a:p>
        </p:txBody>
      </p:sp>
      <p:cxnSp>
        <p:nvCxnSpPr>
          <p:cNvPr id="10" name="Straight Connector 9">
            <a:extLst>
              <a:ext uri="{FF2B5EF4-FFF2-40B4-BE49-F238E27FC236}">
                <a16:creationId xmlns:a16="http://schemas.microsoft.com/office/drawing/2014/main" id="{57A39C43-2FA4-B94C-83D0-65D8D0FD3E5E}"/>
              </a:ext>
            </a:extLst>
          </p:cNvPr>
          <p:cNvCxnSpPr/>
          <p:nvPr/>
        </p:nvCxnSpPr>
        <p:spPr>
          <a:xfrm>
            <a:off x="4158342" y="5024642"/>
            <a:ext cx="0" cy="1200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42084D-08B9-0643-BEB2-B64EF650A386}"/>
              </a:ext>
            </a:extLst>
          </p:cNvPr>
          <p:cNvCxnSpPr/>
          <p:nvPr/>
        </p:nvCxnSpPr>
        <p:spPr>
          <a:xfrm>
            <a:off x="8341112" y="5024642"/>
            <a:ext cx="0" cy="120032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12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864E-E0D8-B24A-AE6D-CBF72373C0D7}"/>
              </a:ext>
            </a:extLst>
          </p:cNvPr>
          <p:cNvSpPr>
            <a:spLocks noGrp="1"/>
          </p:cNvSpPr>
          <p:nvPr>
            <p:ph type="title" idx="4294967295"/>
          </p:nvPr>
        </p:nvSpPr>
        <p:spPr>
          <a:xfrm>
            <a:off x="0" y="0"/>
            <a:ext cx="10058400" cy="726214"/>
          </a:xfrm>
        </p:spPr>
        <p:txBody>
          <a:bodyPr>
            <a:normAutofit/>
          </a:bodyPr>
          <a:lstStyle/>
          <a:p>
            <a:r>
              <a:rPr lang="en-US" sz="3600" b="1" u="sng" dirty="0">
                <a:latin typeface="Cambria Math" panose="02040503050406030204" pitchFamily="18" charset="0"/>
                <a:ea typeface="Cambria Math" panose="02040503050406030204" pitchFamily="18" charset="0"/>
              </a:rPr>
              <a:t>Interpretation of Significant Regression Coefficients</a:t>
            </a:r>
          </a:p>
        </p:txBody>
      </p:sp>
      <p:pic>
        <p:nvPicPr>
          <p:cNvPr id="8" name="Picture 7" descr="A screenshot of a cell phone&#10;&#10;Description automatically generated">
            <a:extLst>
              <a:ext uri="{FF2B5EF4-FFF2-40B4-BE49-F238E27FC236}">
                <a16:creationId xmlns:a16="http://schemas.microsoft.com/office/drawing/2014/main" id="{4CBD4AF5-56E3-8A4A-8BA7-9AB6D6DBFBC7}"/>
              </a:ext>
            </a:extLst>
          </p:cNvPr>
          <p:cNvPicPr>
            <a:picLocks noChangeAspect="1"/>
          </p:cNvPicPr>
          <p:nvPr/>
        </p:nvPicPr>
        <p:blipFill>
          <a:blip r:embed="rId2"/>
          <a:stretch>
            <a:fillRect/>
          </a:stretch>
        </p:blipFill>
        <p:spPr>
          <a:xfrm>
            <a:off x="0" y="1508412"/>
            <a:ext cx="5127491" cy="4892388"/>
          </a:xfrm>
          <a:prstGeom prst="rect">
            <a:avLst/>
          </a:prstGeom>
        </p:spPr>
      </p:pic>
      <p:sp>
        <p:nvSpPr>
          <p:cNvPr id="9" name="TextBox 8">
            <a:extLst>
              <a:ext uri="{FF2B5EF4-FFF2-40B4-BE49-F238E27FC236}">
                <a16:creationId xmlns:a16="http://schemas.microsoft.com/office/drawing/2014/main" id="{E485276F-87A1-9D4C-AED4-4F098EBD319D}"/>
              </a:ext>
            </a:extLst>
          </p:cNvPr>
          <p:cNvSpPr txBox="1"/>
          <p:nvPr/>
        </p:nvSpPr>
        <p:spPr>
          <a:xfrm>
            <a:off x="209320" y="726214"/>
            <a:ext cx="9239480" cy="646331"/>
          </a:xfrm>
          <a:prstGeom prst="rect">
            <a:avLst/>
          </a:prstGeom>
          <a:noFill/>
        </p:spPr>
        <p:txBody>
          <a:bodyPr wrap="square" rtlCol="0">
            <a:spAutoFit/>
          </a:bodyPr>
          <a:lstStyle/>
          <a:p>
            <a:r>
              <a:rPr lang="en-US" b="1" u="sng" dirty="0">
                <a:latin typeface="Cambria Math" panose="02040503050406030204" pitchFamily="18" charset="0"/>
                <a:ea typeface="Cambria Math" panose="02040503050406030204" pitchFamily="18" charset="0"/>
              </a:rPr>
              <a:t>Recall:</a:t>
            </a:r>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c1 = genre,  x1 = tempo,  x2 = danceability,  x3 = loudness,  x5 = acousticness,  x8 = valence</a:t>
            </a:r>
            <a:endParaRPr lang="en-US" b="1" dirty="0">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992D9324-4720-DB40-BD62-536E11049FD8}"/>
              </a:ext>
            </a:extLst>
          </p:cNvPr>
          <p:cNvSpPr txBox="1"/>
          <p:nvPr/>
        </p:nvSpPr>
        <p:spPr>
          <a:xfrm>
            <a:off x="5660572" y="1508412"/>
            <a:ext cx="6365966" cy="4985980"/>
          </a:xfrm>
          <a:prstGeom prst="rect">
            <a:avLst/>
          </a:prstGeom>
          <a:noFill/>
        </p:spPr>
        <p:txBody>
          <a:bodyPr wrap="square" rtlCol="0">
            <a:spAutoFit/>
          </a:bodyPr>
          <a:lstStyle/>
          <a:p>
            <a:pPr marL="285750" indent="-285750">
              <a:buFont typeface="Arial" panose="020B0604020202020204" pitchFamily="34" charset="0"/>
              <a:buChar char="•"/>
            </a:pPr>
            <a:r>
              <a:rPr lang="en-US" b="1" i="1" dirty="0">
                <a:latin typeface="Cambria Math" panose="02040503050406030204" pitchFamily="18" charset="0"/>
                <a:ea typeface="Cambria Math" panose="02040503050406030204" pitchFamily="18" charset="0"/>
              </a:rPr>
              <a:t>x1: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For each additional beat per minute, the estimated average energy value increases by 0.0002753, provided all other predictors are held fixed.</a:t>
            </a:r>
          </a:p>
          <a:p>
            <a:endParaRPr lang="en-US" sz="1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i="1" dirty="0">
                <a:latin typeface="Cambria Math" panose="02040503050406030204" pitchFamily="18" charset="0"/>
                <a:ea typeface="Cambria Math" panose="02040503050406030204" pitchFamily="18" charset="0"/>
              </a:rPr>
              <a:t>x2:</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For each additional unit increase in the measure of danceability, the estimated average energy value decreases by 0.1731, provided all other predictors are held fixed.</a:t>
            </a:r>
          </a:p>
          <a:p>
            <a:endParaRPr lang="en-US" sz="1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i="1" dirty="0">
                <a:latin typeface="Cambria Math" panose="02040503050406030204" pitchFamily="18" charset="0"/>
                <a:ea typeface="Cambria Math" panose="02040503050406030204" pitchFamily="18" charset="0"/>
              </a:rPr>
              <a:t>x3:</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For each additional unit increase in loudness, the estimated average energy value increases by 0.04104, provided all other predictors are held fixed.</a:t>
            </a:r>
          </a:p>
          <a:p>
            <a:endParaRPr lang="en-US" sz="1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i="1" dirty="0">
                <a:latin typeface="Cambria Math" panose="02040503050406030204" pitchFamily="18" charset="0"/>
                <a:ea typeface="Cambria Math" panose="02040503050406030204" pitchFamily="18" charset="0"/>
              </a:rPr>
              <a:t>x5:</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For each additional unit increase in the measure of acousticness, the estimated average energy value decreases by 0.2401, provided all other predictors are held fixed.</a:t>
            </a:r>
          </a:p>
          <a:p>
            <a:endParaRPr lang="en-US" sz="1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1" i="1" dirty="0">
                <a:latin typeface="Cambria Math" panose="02040503050406030204" pitchFamily="18" charset="0"/>
                <a:ea typeface="Cambria Math" panose="02040503050406030204" pitchFamily="18" charset="0"/>
              </a:rPr>
              <a:t>x8:</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For each additional unit in valence, the estimated average energy value increases by 0.1676, provided all other predictors are held fixed. </a:t>
            </a:r>
            <a:endParaRPr lang="en-US" b="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0312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9A10-8EAB-7742-B024-06306ABDBC6A}"/>
              </a:ext>
            </a:extLst>
          </p:cNvPr>
          <p:cNvSpPr>
            <a:spLocks noGrp="1"/>
          </p:cNvSpPr>
          <p:nvPr>
            <p:ph type="title"/>
          </p:nvPr>
        </p:nvSpPr>
        <p:spPr>
          <a:xfrm>
            <a:off x="643465" y="279108"/>
            <a:ext cx="3517567" cy="685366"/>
          </a:xfrm>
        </p:spPr>
        <p:txBody>
          <a:bodyPr/>
          <a:lstStyle/>
          <a:p>
            <a:r>
              <a:rPr lang="en-US" u="sng" dirty="0">
                <a:latin typeface="Cambria Math" panose="02040503050406030204" pitchFamily="18" charset="0"/>
                <a:ea typeface="Cambria Math" panose="02040503050406030204" pitchFamily="18" charset="0"/>
              </a:rPr>
              <a:t>Inferences</a:t>
            </a:r>
          </a:p>
        </p:txBody>
      </p:sp>
      <p:pic>
        <p:nvPicPr>
          <p:cNvPr id="6" name="Content Placeholder 5" descr="A blue and white text&#10;&#10;Description automatically generated">
            <a:extLst>
              <a:ext uri="{FF2B5EF4-FFF2-40B4-BE49-F238E27FC236}">
                <a16:creationId xmlns:a16="http://schemas.microsoft.com/office/drawing/2014/main" id="{463CFA0A-CF08-0D4F-9061-56C89A5E879A}"/>
              </a:ext>
            </a:extLst>
          </p:cNvPr>
          <p:cNvPicPr>
            <a:picLocks noGrp="1" noChangeAspect="1"/>
          </p:cNvPicPr>
          <p:nvPr>
            <p:ph idx="1"/>
          </p:nvPr>
        </p:nvPicPr>
        <p:blipFill>
          <a:blip r:embed="rId2"/>
          <a:stretch>
            <a:fillRect/>
          </a:stretch>
        </p:blipFill>
        <p:spPr>
          <a:xfrm>
            <a:off x="5666972" y="166891"/>
            <a:ext cx="6304507" cy="3097192"/>
          </a:xfrm>
        </p:spPr>
      </p:pic>
      <p:sp>
        <p:nvSpPr>
          <p:cNvPr id="4" name="Text Placeholder 3">
            <a:extLst>
              <a:ext uri="{FF2B5EF4-FFF2-40B4-BE49-F238E27FC236}">
                <a16:creationId xmlns:a16="http://schemas.microsoft.com/office/drawing/2014/main" id="{C18987D4-0EF1-A64C-8EE1-BDDD56ACC048}"/>
              </a:ext>
            </a:extLst>
          </p:cNvPr>
          <p:cNvSpPr>
            <a:spLocks noGrp="1"/>
          </p:cNvSpPr>
          <p:nvPr>
            <p:ph type="body" sz="half" idx="2"/>
          </p:nvPr>
        </p:nvSpPr>
        <p:spPr>
          <a:xfrm>
            <a:off x="643465" y="1132115"/>
            <a:ext cx="3517567" cy="1852748"/>
          </a:xfrm>
        </p:spPr>
        <p:txBody>
          <a:bodyPr>
            <a:noAutofit/>
          </a:bodyPr>
          <a:lstStyle/>
          <a:p>
            <a:pPr marL="285750" indent="-285750">
              <a:buClr>
                <a:schemeClr val="bg1"/>
              </a:buClr>
              <a:buFont typeface="Arial" panose="020B0604020202020204" pitchFamily="34" charset="0"/>
              <a:buChar char="•"/>
            </a:pPr>
            <a:r>
              <a:rPr lang="en-US" sz="1500" dirty="0">
                <a:solidFill>
                  <a:schemeClr val="bg1"/>
                </a:solidFill>
                <a:latin typeface="Cambria Math" panose="02040503050406030204" pitchFamily="18" charset="0"/>
                <a:ea typeface="Cambria Math" panose="02040503050406030204" pitchFamily="18" charset="0"/>
              </a:rPr>
              <a:t>ANOVA indicates that all predictors present in the model are significant </a:t>
            </a:r>
          </a:p>
          <a:p>
            <a:pPr marL="285750" indent="-285750">
              <a:buClr>
                <a:schemeClr val="bg1"/>
              </a:buClr>
              <a:buFont typeface="Arial" panose="020B0604020202020204" pitchFamily="34" charset="0"/>
              <a:buChar char="•"/>
            </a:pPr>
            <a:r>
              <a:rPr lang="en-US" sz="1500" dirty="0">
                <a:solidFill>
                  <a:schemeClr val="bg1"/>
                </a:solidFill>
                <a:latin typeface="Cambria Math" panose="02040503050406030204" pitchFamily="18" charset="0"/>
                <a:ea typeface="Cambria Math" panose="02040503050406030204" pitchFamily="18" charset="0"/>
              </a:rPr>
              <a:t>Notice that the sequential sum of squares for x3 accounts for 7.2779/15.9279 of the total error which is about 45.7%</a:t>
            </a:r>
          </a:p>
        </p:txBody>
      </p:sp>
      <p:sp>
        <p:nvSpPr>
          <p:cNvPr id="7" name="TextBox 6">
            <a:extLst>
              <a:ext uri="{FF2B5EF4-FFF2-40B4-BE49-F238E27FC236}">
                <a16:creationId xmlns:a16="http://schemas.microsoft.com/office/drawing/2014/main" id="{71DAE40F-E1B1-5A4D-9B56-D015B581ABED}"/>
              </a:ext>
            </a:extLst>
          </p:cNvPr>
          <p:cNvSpPr txBox="1"/>
          <p:nvPr/>
        </p:nvSpPr>
        <p:spPr>
          <a:xfrm>
            <a:off x="643464" y="3509556"/>
            <a:ext cx="3517567" cy="286232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latin typeface="Cambria Math" panose="02040503050406030204" pitchFamily="18" charset="0"/>
                <a:ea typeface="Cambria Math" panose="02040503050406030204" pitchFamily="18" charset="0"/>
              </a:rPr>
              <a:t>Confidence Intervals for all the estimates, notice that for x2 has the widest interval</a:t>
            </a:r>
          </a:p>
          <a:p>
            <a:endParaRPr lang="en-US" sz="15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500" dirty="0">
                <a:solidFill>
                  <a:schemeClr val="bg1"/>
                </a:solidFill>
                <a:latin typeface="Cambria Math" panose="02040503050406030204" pitchFamily="18" charset="0"/>
                <a:ea typeface="Cambria Math" panose="02040503050406030204" pitchFamily="18" charset="0"/>
              </a:rPr>
              <a:t>An interesting observation is that for all genres the confidence interval includes zero, yet it is considered an important predictor </a:t>
            </a:r>
          </a:p>
          <a:p>
            <a:endParaRPr lang="en-US" sz="1500"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500" dirty="0">
                <a:solidFill>
                  <a:schemeClr val="bg1"/>
                </a:solidFill>
                <a:latin typeface="Cambria Math" panose="02040503050406030204" pitchFamily="18" charset="0"/>
                <a:ea typeface="Cambria Math" panose="02040503050406030204" pitchFamily="18" charset="0"/>
              </a:rPr>
              <a:t>This may be a good indicator of something to observe when searching for interactions</a:t>
            </a:r>
          </a:p>
        </p:txBody>
      </p:sp>
      <p:pic>
        <p:nvPicPr>
          <p:cNvPr id="9" name="Picture 8" descr="A close up of text on a white background&#10;&#10;Description automatically generated">
            <a:extLst>
              <a:ext uri="{FF2B5EF4-FFF2-40B4-BE49-F238E27FC236}">
                <a16:creationId xmlns:a16="http://schemas.microsoft.com/office/drawing/2014/main" id="{A1F5D50D-7AF7-4D48-BA1E-27A8429F2E80}"/>
              </a:ext>
            </a:extLst>
          </p:cNvPr>
          <p:cNvPicPr>
            <a:picLocks noChangeAspect="1"/>
          </p:cNvPicPr>
          <p:nvPr/>
        </p:nvPicPr>
        <p:blipFill>
          <a:blip r:embed="rId3"/>
          <a:stretch>
            <a:fillRect/>
          </a:stretch>
        </p:blipFill>
        <p:spPr>
          <a:xfrm>
            <a:off x="6435634" y="3429000"/>
            <a:ext cx="4939647" cy="3276423"/>
          </a:xfrm>
          <a:prstGeom prst="rect">
            <a:avLst/>
          </a:prstGeom>
        </p:spPr>
      </p:pic>
      <p:cxnSp>
        <p:nvCxnSpPr>
          <p:cNvPr id="5" name="Straight Connector 4">
            <a:extLst>
              <a:ext uri="{FF2B5EF4-FFF2-40B4-BE49-F238E27FC236}">
                <a16:creationId xmlns:a16="http://schemas.microsoft.com/office/drawing/2014/main" id="{DDF86A8E-0611-3049-A796-11BF0E633096}"/>
              </a:ext>
            </a:extLst>
          </p:cNvPr>
          <p:cNvCxnSpPr/>
          <p:nvPr/>
        </p:nvCxnSpPr>
        <p:spPr>
          <a:xfrm>
            <a:off x="766354" y="3264083"/>
            <a:ext cx="300445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286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0EB868-3A54-AC44-B20F-5110A703E415}"/>
              </a:ext>
            </a:extLst>
          </p:cNvPr>
          <p:cNvSpPr>
            <a:spLocks noGrp="1"/>
          </p:cNvSpPr>
          <p:nvPr>
            <p:ph type="title"/>
          </p:nvPr>
        </p:nvSpPr>
        <p:spPr>
          <a:xfrm>
            <a:off x="492369" y="605896"/>
            <a:ext cx="3642309" cy="5141761"/>
          </a:xfrm>
        </p:spPr>
        <p:txBody>
          <a:bodyPr vert="horz" lIns="91440" tIns="45720" rIns="91440" bIns="45720" rtlCol="0" anchor="ctr">
            <a:normAutofit/>
          </a:bodyPr>
          <a:lstStyle/>
          <a:p>
            <a:r>
              <a:rPr lang="en-US" sz="4400" dirty="0">
                <a:latin typeface="Cambria Math" panose="02040503050406030204" pitchFamily="18" charset="0"/>
                <a:ea typeface="Cambria Math" panose="02040503050406030204" pitchFamily="18" charset="0"/>
              </a:rPr>
              <a:t>Answer to Research Question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83D60-D039-B541-95C7-8C4A6541951F}"/>
                  </a:ext>
                </a:extLst>
              </p:cNvPr>
              <p:cNvSpPr>
                <a:spLocks noGrp="1"/>
              </p:cNvSpPr>
              <p:nvPr>
                <p:ph type="body" sz="half" idx="2"/>
              </p:nvPr>
            </p:nvSpPr>
            <p:spPr>
              <a:xfrm>
                <a:off x="5231958" y="605896"/>
                <a:ext cx="5923721" cy="5646208"/>
              </a:xfrm>
            </p:spPr>
            <p:txBody>
              <a:bodyPr vert="horz" lIns="0" tIns="45720" rIns="0" bIns="45720" rtlCol="0" anchor="ctr">
                <a:noAutofit/>
              </a:bodyPr>
              <a:lstStyle/>
              <a:p>
                <a:pPr marL="0" indent="0">
                  <a:lnSpc>
                    <a:spcPct val="90000"/>
                  </a:lnSpc>
                  <a:buFont typeface="Calibri" panose="020F0502020204030204" pitchFamily="34" charset="0"/>
                  <a:buNone/>
                </a:pPr>
                <a:r>
                  <a:rPr lang="en-US" dirty="0">
                    <a:solidFill>
                      <a:schemeClr val="tx1">
                        <a:lumMod val="75000"/>
                        <a:lumOff val="25000"/>
                      </a:schemeClr>
                    </a:solidFill>
                    <a:latin typeface="Cambria Math" panose="02040503050406030204" pitchFamily="18" charset="0"/>
                    <a:ea typeface="Cambria Math" panose="02040503050406030204" pitchFamily="18" charset="0"/>
                  </a:rPr>
                  <a:t>The simplest first-order linear regression model where all estimates were significant is: </a:t>
                </a:r>
              </a:p>
              <a:p>
                <a:pPr marL="0" indent="0">
                  <a:lnSpc>
                    <a:spcPct val="90000"/>
                  </a:lnSpc>
                  <a:buFont typeface="Calibri" panose="020F0502020204030204" pitchFamily="34" charset="0"/>
                  <a:buNone/>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0" indent="0">
                  <a:lnSpc>
                    <a:spcPct val="90000"/>
                  </a:lnSpc>
                  <a:buFont typeface="Calibri" panose="020F0502020204030204" pitchFamily="34" charset="0"/>
                  <a:buNone/>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𝑌</m:t>
                          </m:r>
                        </m:e>
                        <m:sub>
                          <m:r>
                            <a:rPr lang="en-US" i="1">
                              <a:solidFill>
                                <a:schemeClr val="tx1">
                                  <a:lumMod val="75000"/>
                                  <a:lumOff val="25000"/>
                                </a:schemeClr>
                              </a:solidFill>
                              <a:latin typeface="Cambria Math" panose="02040503050406030204" pitchFamily="18" charset="0"/>
                              <a:ea typeface="Cambria Math" panose="02040503050406030204" pitchFamily="18" charset="0"/>
                            </a:rPr>
                            <m:t>𝑖</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0</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𝑐</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2</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3</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2</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4</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3</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5</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5</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6</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8</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r>
                        <a:rPr lang="en-US" i="1">
                          <a:solidFill>
                            <a:schemeClr val="tx1">
                              <a:lumMod val="75000"/>
                              <a:lumOff val="25000"/>
                            </a:schemeClr>
                          </a:solidFill>
                          <a:latin typeface="Cambria Math" panose="02040503050406030204" pitchFamily="18" charset="0"/>
                          <a:ea typeface="Cambria Math" panose="02040503050406030204" pitchFamily="18" charset="0"/>
                        </a:rPr>
                        <m:t>𝜖</m:t>
                      </m:r>
                    </m:oMath>
                  </m:oMathPara>
                </a14:m>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0" indent="0">
                  <a:lnSpc>
                    <a:spcPct val="90000"/>
                  </a:lnSpc>
                  <a:buFont typeface="Calibri" panose="020F0502020204030204" pitchFamily="34" charset="0"/>
                  <a:buNone/>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0" indent="0">
                  <a:lnSpc>
                    <a:spcPct val="90000"/>
                  </a:lnSpc>
                  <a:buFont typeface="Calibri" panose="020F0502020204030204" pitchFamily="34" charset="0"/>
                  <a:buNone/>
                </a:pPr>
                <a:r>
                  <a:rPr lang="en-US" dirty="0">
                    <a:solidFill>
                      <a:schemeClr val="tx1">
                        <a:lumMod val="75000"/>
                        <a:lumOff val="25000"/>
                      </a:schemeClr>
                    </a:solidFill>
                    <a:latin typeface="Cambria Math" panose="02040503050406030204" pitchFamily="18" charset="0"/>
                    <a:ea typeface="Cambria Math" panose="02040503050406030204" pitchFamily="18" charset="0"/>
                  </a:rPr>
                  <a:t>A few inferences made through the above model are that x3, corresponding to loudness explains the most variation for a first-order predictor, which follows it having the highest correlation. </a:t>
                </a:r>
              </a:p>
              <a:p>
                <a:pPr marL="0" indent="0">
                  <a:lnSpc>
                    <a:spcPct val="90000"/>
                  </a:lnSpc>
                  <a:buFont typeface="Calibri" panose="020F0502020204030204" pitchFamily="34" charset="0"/>
                  <a:buNone/>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marL="0" indent="0">
                  <a:lnSpc>
                    <a:spcPct val="90000"/>
                  </a:lnSpc>
                  <a:buFont typeface="Calibri" panose="020F0502020204030204" pitchFamily="34" charset="0"/>
                  <a:buNone/>
                </a:pPr>
                <a:r>
                  <a:rPr lang="en-US" dirty="0">
                    <a:solidFill>
                      <a:schemeClr val="tx1">
                        <a:lumMod val="75000"/>
                        <a:lumOff val="25000"/>
                      </a:schemeClr>
                    </a:solidFill>
                    <a:latin typeface="Cambria Math" panose="02040503050406030204" pitchFamily="18" charset="0"/>
                    <a:ea typeface="Cambria Math" panose="02040503050406030204" pitchFamily="18" charset="0"/>
                  </a:rPr>
                  <a:t>It was also noted that the confidence intervals for the estimates indicate that there may be some interaction terms with the different genres that will significantly help explain the overall energy in a track. </a:t>
                </a:r>
              </a:p>
            </p:txBody>
          </p:sp>
        </mc:Choice>
        <mc:Fallback xmlns="">
          <p:sp>
            <p:nvSpPr>
              <p:cNvPr id="3" name="Content Placeholder 2">
                <a:extLst>
                  <a:ext uri="{FF2B5EF4-FFF2-40B4-BE49-F238E27FC236}">
                    <a16:creationId xmlns:a16="http://schemas.microsoft.com/office/drawing/2014/main" id="{53A83D60-D039-B541-95C7-8C4A6541951F}"/>
                  </a:ext>
                </a:extLst>
              </p:cNvPr>
              <p:cNvSpPr>
                <a:spLocks noGrp="1" noRot="1" noChangeAspect="1" noMove="1" noResize="1" noEditPoints="1" noAdjustHandles="1" noChangeArrowheads="1" noChangeShapeType="1" noTextEdit="1"/>
              </p:cNvSpPr>
              <p:nvPr>
                <p:ph type="body" sz="half" idx="2"/>
              </p:nvPr>
            </p:nvSpPr>
            <p:spPr>
              <a:xfrm>
                <a:off x="5231958" y="605896"/>
                <a:ext cx="5923721" cy="5646208"/>
              </a:xfrm>
              <a:blipFill>
                <a:blip r:embed="rId2"/>
                <a:stretch>
                  <a:fillRect l="-2355" r="-1927"/>
                </a:stretch>
              </a:blipFill>
            </p:spPr>
            <p:txBody>
              <a:bodyPr/>
              <a:lstStyle/>
              <a:p>
                <a:r>
                  <a:rPr lang="en-US">
                    <a:noFill/>
                  </a:rPr>
                  <a:t> </a:t>
                </a:r>
              </a:p>
            </p:txBody>
          </p:sp>
        </mc:Fallback>
      </mc:AlternateContent>
    </p:spTree>
    <p:extLst>
      <p:ext uri="{BB962C8B-B14F-4D97-AF65-F5344CB8AC3E}">
        <p14:creationId xmlns:p14="http://schemas.microsoft.com/office/powerpoint/2010/main" val="369577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028BB9-7496-5C4B-B78B-1527B8168F93}"/>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dirty="0">
                <a:latin typeface="Cambria Math" panose="02040503050406030204" pitchFamily="18" charset="0"/>
                <a:ea typeface="Cambria Math" panose="02040503050406030204" pitchFamily="18" charset="0"/>
              </a:rPr>
              <a:t>Consider Research Question 2</a:t>
            </a:r>
          </a:p>
        </p:txBody>
      </p:sp>
      <p:sp>
        <p:nvSpPr>
          <p:cNvPr id="18" name="Rectangle 17">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41CB611-6280-D740-88A0-70C89A82D122}"/>
              </a:ext>
            </a:extLst>
          </p:cNvPr>
          <p:cNvSpPr txBox="1"/>
          <p:nvPr/>
        </p:nvSpPr>
        <p:spPr>
          <a:xfrm>
            <a:off x="5042890" y="831669"/>
            <a:ext cx="6749143" cy="4431983"/>
          </a:xfrm>
          <a:prstGeom prst="rect">
            <a:avLst/>
          </a:prstGeom>
          <a:noFill/>
        </p:spPr>
        <p:txBody>
          <a:bodyPr wrap="square" rtlCol="0">
            <a:spAutoFit/>
          </a:bodyPr>
          <a:lstStyle/>
          <a:p>
            <a:r>
              <a:rPr lang="en-US" sz="2400" b="1" u="sng" dirty="0">
                <a:latin typeface="Cambria Math" panose="02040503050406030204" pitchFamily="18" charset="0"/>
                <a:ea typeface="Cambria Math" panose="02040503050406030204" pitchFamily="18" charset="0"/>
              </a:rPr>
              <a:t>Question:</a:t>
            </a:r>
            <a:r>
              <a:rPr lang="en-US" sz="2400"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What variable alone has the largest effect in magnitude on the overall energy in a song? </a:t>
            </a: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r>
              <a:rPr lang="en-US" sz="2400" b="1" u="sng" dirty="0">
                <a:latin typeface="Cambria Math" panose="02040503050406030204" pitchFamily="18" charset="0"/>
                <a:ea typeface="Cambria Math" panose="02040503050406030204" pitchFamily="18" charset="0"/>
              </a:rPr>
              <a:t>Proposed Solution: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From the first-order model, take out one predictor at a time and conduct the F-test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Pay attention to the sums of squares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variable that leaves the analysis with the most residuals sum of squares will be our solution</a:t>
            </a:r>
          </a:p>
        </p:txBody>
      </p:sp>
      <p:cxnSp>
        <p:nvCxnSpPr>
          <p:cNvPr id="4" name="Straight Connector 3">
            <a:extLst>
              <a:ext uri="{FF2B5EF4-FFF2-40B4-BE49-F238E27FC236}">
                <a16:creationId xmlns:a16="http://schemas.microsoft.com/office/drawing/2014/main" id="{77CF7F83-0D83-0A44-846F-19FF775A81E1}"/>
              </a:ext>
            </a:extLst>
          </p:cNvPr>
          <p:cNvCxnSpPr/>
          <p:nvPr/>
        </p:nvCxnSpPr>
        <p:spPr>
          <a:xfrm>
            <a:off x="5129349" y="2812869"/>
            <a:ext cx="641821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79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3ADD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3CEF35-9650-F74C-8176-5CE169AD203F}"/>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dirty="0">
                <a:latin typeface="Cambria Math" panose="02040503050406030204" pitchFamily="18" charset="0"/>
                <a:ea typeface="Cambria Math" panose="02040503050406030204" pitchFamily="18" charset="0"/>
              </a:rPr>
              <a:t>Data Introduction</a:t>
            </a:r>
          </a:p>
        </p:txBody>
      </p:sp>
      <p:cxnSp>
        <p:nvCxnSpPr>
          <p:cNvPr id="31" name="Straight Connector 30">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23ADDC"/>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7742E63-ABBE-1045-BAAF-80CE4BF39DA8}"/>
              </a:ext>
            </a:extLst>
          </p:cNvPr>
          <p:cNvSpPr>
            <a:spLocks noGrp="1"/>
          </p:cNvSpPr>
          <p:nvPr>
            <p:ph type="body" sz="half" idx="2"/>
          </p:nvPr>
        </p:nvSpPr>
        <p:spPr>
          <a:xfrm>
            <a:off x="6064301" y="4767310"/>
            <a:ext cx="5493699" cy="1811044"/>
          </a:xfrm>
        </p:spPr>
        <p:txBody>
          <a:bodyPr vert="horz" lIns="0" tIns="45720" rIns="0" bIns="45720" rtlCol="0" anchor="ctr">
            <a:normAutofit lnSpcReduction="10000"/>
          </a:bodyPr>
          <a:lstStyle/>
          <a:p>
            <a:pPr marL="285750" indent="-285750">
              <a:lnSpc>
                <a:spcPct val="100000"/>
              </a:lnSpc>
              <a:buFont typeface="Calibri" panose="020F0502020204030204" pitchFamily="34" charset="0"/>
              <a:buChar char="•"/>
            </a:pPr>
            <a:r>
              <a:rPr lang="en-US" dirty="0">
                <a:latin typeface="Cambria Math" panose="02040503050406030204" pitchFamily="18" charset="0"/>
                <a:ea typeface="Cambria Math" panose="02040503050406030204" pitchFamily="18" charset="0"/>
              </a:rPr>
              <a:t>The data were scraped from Spotify’s Application Programming Interface (API)</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r>
              <a:rPr lang="en-US" dirty="0">
                <a:latin typeface="Cambria Math" panose="02040503050406030204" pitchFamily="18" charset="0"/>
                <a:ea typeface="Cambria Math" panose="02040503050406030204" pitchFamily="18" charset="0"/>
              </a:rPr>
              <a:t>The data consists of songs and audio features corresponding to each song </a:t>
            </a:r>
          </a:p>
        </p:txBody>
      </p:sp>
      <p:graphicFrame>
        <p:nvGraphicFramePr>
          <p:cNvPr id="5" name="Content Placeholder 4">
            <a:extLst>
              <a:ext uri="{FF2B5EF4-FFF2-40B4-BE49-F238E27FC236}">
                <a16:creationId xmlns:a16="http://schemas.microsoft.com/office/drawing/2014/main" id="{534BD66B-9806-C048-ADDB-F1B824431171}"/>
              </a:ext>
            </a:extLst>
          </p:cNvPr>
          <p:cNvGraphicFramePr>
            <a:graphicFrameLocks noGrp="1"/>
          </p:cNvGraphicFramePr>
          <p:nvPr>
            <p:ph idx="1"/>
            <p:extLst>
              <p:ext uri="{D42A27DB-BD31-4B8C-83A1-F6EECF244321}">
                <p14:modId xmlns:p14="http://schemas.microsoft.com/office/powerpoint/2010/main" val="4115279982"/>
              </p:ext>
            </p:extLst>
          </p:nvPr>
        </p:nvGraphicFramePr>
        <p:xfrm>
          <a:off x="633996" y="213064"/>
          <a:ext cx="10924002" cy="4145862"/>
        </p:xfrm>
        <a:graphic>
          <a:graphicData uri="http://schemas.openxmlformats.org/drawingml/2006/table">
            <a:tbl>
              <a:tblPr firstRow="1" firstCol="1" bandRow="1">
                <a:tableStyleId>{8EC20E35-A176-4012-BC5E-935CFFF8708E}</a:tableStyleId>
              </a:tblPr>
              <a:tblGrid>
                <a:gridCol w="3011268">
                  <a:extLst>
                    <a:ext uri="{9D8B030D-6E8A-4147-A177-3AD203B41FA5}">
                      <a16:colId xmlns:a16="http://schemas.microsoft.com/office/drawing/2014/main" val="3875380639"/>
                    </a:ext>
                  </a:extLst>
                </a:gridCol>
                <a:gridCol w="1986252">
                  <a:extLst>
                    <a:ext uri="{9D8B030D-6E8A-4147-A177-3AD203B41FA5}">
                      <a16:colId xmlns:a16="http://schemas.microsoft.com/office/drawing/2014/main" val="2024920297"/>
                    </a:ext>
                  </a:extLst>
                </a:gridCol>
                <a:gridCol w="5926482">
                  <a:extLst>
                    <a:ext uri="{9D8B030D-6E8A-4147-A177-3AD203B41FA5}">
                      <a16:colId xmlns:a16="http://schemas.microsoft.com/office/drawing/2014/main" val="3435936009"/>
                    </a:ext>
                  </a:extLst>
                </a:gridCol>
              </a:tblGrid>
              <a:tr h="614202">
                <a:tc>
                  <a:txBody>
                    <a:bodyPr/>
                    <a:lstStyle/>
                    <a:p>
                      <a:pPr marL="0" marR="0" algn="ctr">
                        <a:spcBef>
                          <a:spcPts val="0"/>
                        </a:spcBef>
                        <a:spcAft>
                          <a:spcPts val="0"/>
                        </a:spcAft>
                      </a:pPr>
                      <a:r>
                        <a:rPr lang="en-US" sz="900" dirty="0">
                          <a:effectLst/>
                          <a:latin typeface="Cambria Math" panose="02040503050406030204" pitchFamily="18" charset="0"/>
                          <a:ea typeface="Cambria Math" panose="02040503050406030204" pitchFamily="18" charset="0"/>
                        </a:rPr>
                        <a:t> </a:t>
                      </a:r>
                      <a:endParaRPr lang="en-US" sz="1400" dirty="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Variable</a:t>
                      </a:r>
                    </a:p>
                    <a:p>
                      <a:pPr marL="0" marR="0" algn="ctr">
                        <a:spcBef>
                          <a:spcPts val="0"/>
                        </a:spcBef>
                        <a:spcAft>
                          <a:spcPts val="0"/>
                        </a:spcAft>
                      </a:pPr>
                      <a:r>
                        <a:rPr lang="en-US" sz="900" dirty="0">
                          <a:effectLst/>
                          <a:latin typeface="Cambria Math" panose="02040503050406030204" pitchFamily="18" charset="0"/>
                          <a:ea typeface="Cambria Math" panose="02040503050406030204" pitchFamily="18" charset="0"/>
                        </a:rPr>
                        <a:t> </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900">
                          <a:effectLst/>
                          <a:latin typeface="Cambria Math" panose="02040503050406030204" pitchFamily="18" charset="0"/>
                          <a:ea typeface="Cambria Math" panose="02040503050406030204" pitchFamily="18" charset="0"/>
                        </a:rPr>
                        <a:t> </a:t>
                      </a:r>
                      <a:endParaRPr lang="en-US" sz="14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Data Type</a:t>
                      </a:r>
                    </a:p>
                    <a:p>
                      <a:pPr marL="0" marR="0" algn="ctr">
                        <a:spcBef>
                          <a:spcPts val="0"/>
                        </a:spcBef>
                        <a:spcAft>
                          <a:spcPts val="0"/>
                        </a:spcAft>
                      </a:pPr>
                      <a:r>
                        <a:rPr lang="en-US" sz="900">
                          <a:effectLst/>
                          <a:latin typeface="Cambria Math" panose="02040503050406030204" pitchFamily="18" charset="0"/>
                          <a:ea typeface="Cambria Math" panose="02040503050406030204" pitchFamily="18" charset="0"/>
                        </a:rPr>
                        <a:t> </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900">
                          <a:effectLst/>
                          <a:latin typeface="Cambria Math" panose="02040503050406030204" pitchFamily="18" charset="0"/>
                          <a:ea typeface="Cambria Math" panose="02040503050406030204" pitchFamily="18" charset="0"/>
                        </a:rPr>
                        <a:t> </a:t>
                      </a:r>
                      <a:endParaRPr lang="en-US" sz="14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Description</a:t>
                      </a:r>
                    </a:p>
                    <a:p>
                      <a:pPr marL="0" marR="0" algn="ctr">
                        <a:spcBef>
                          <a:spcPts val="0"/>
                        </a:spcBef>
                        <a:spcAft>
                          <a:spcPts val="0"/>
                        </a:spcAft>
                      </a:pPr>
                      <a:r>
                        <a:rPr lang="en-US" sz="900">
                          <a:effectLst/>
                          <a:latin typeface="Cambria Math" panose="02040503050406030204" pitchFamily="18" charset="0"/>
                          <a:ea typeface="Cambria Math" panose="02040503050406030204" pitchFamily="18" charset="0"/>
                        </a:rPr>
                        <a:t> </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3924862692"/>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(Y) Energy</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Numeric</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a:effectLst/>
                          <a:latin typeface="Cambria Math" panose="02040503050406030204" pitchFamily="18" charset="0"/>
                          <a:ea typeface="Cambria Math" panose="02040503050406030204" pitchFamily="18" charset="0"/>
                        </a:rPr>
                        <a:t>Perceptual measure of intensity and activity</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3363115786"/>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(1) Genre</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Categorical</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Genre of music</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1306437693"/>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(2) Mode</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Categorical</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Modality of track: 1 = major, 0 = minor</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480202403"/>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(1) Tempo</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Numeric</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a:effectLst/>
                          <a:latin typeface="Cambria Math" panose="02040503050406030204" pitchFamily="18" charset="0"/>
                          <a:ea typeface="Cambria Math" panose="02040503050406030204" pitchFamily="18" charset="0"/>
                        </a:rPr>
                        <a:t>Overall beats per minute (BPMs)</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300572557"/>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(2) Danceability</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Numeric</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a:effectLst/>
                          <a:latin typeface="Cambria Math" panose="02040503050406030204" pitchFamily="18" charset="0"/>
                          <a:ea typeface="Cambria Math" panose="02040503050406030204" pitchFamily="18" charset="0"/>
                        </a:rPr>
                        <a:t>Measures how suitable the track is for dancing </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864664155"/>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(3) Loudness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dirty="0">
                          <a:effectLst/>
                          <a:latin typeface="Cambria Math" panose="02040503050406030204" pitchFamily="18" charset="0"/>
                          <a:ea typeface="Cambria Math" panose="02040503050406030204" pitchFamily="18" charset="0"/>
                        </a:rPr>
                        <a:t>Numeric</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Overall loudness of a track in decibels (dB)</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725424857"/>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(4) Speechiness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Detects the presence of spoken works in a track</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3799103868"/>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(5) Acousticness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Measures the acoustic sound of a track</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68328215"/>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(6) Liveness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Detects presence of an audience in the recording</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925803847"/>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(7) Instrumentalness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Predicts presence of vocals in the track</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1559484884"/>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(8) Valence</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Measure of musical positivity conveyed by a track</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27475711"/>
                  </a:ext>
                </a:extLst>
              </a:tr>
              <a:tr h="294305">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(9) Duration</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ctr">
                        <a:spcBef>
                          <a:spcPts val="0"/>
                        </a:spcBef>
                        <a:spcAft>
                          <a:spcPts val="0"/>
                        </a:spcAft>
                      </a:pPr>
                      <a:r>
                        <a:rPr lang="en-US" sz="1400">
                          <a:effectLst/>
                          <a:latin typeface="Cambria Math" panose="02040503050406030204" pitchFamily="18" charset="0"/>
                          <a:ea typeface="Cambria Math" panose="02040503050406030204" pitchFamily="18" charset="0"/>
                        </a:rPr>
                        <a:t>Numeric</a:t>
                      </a:r>
                      <a:endParaRPr lang="en-US" sz="140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tc>
                  <a:txBody>
                    <a:bodyPr/>
                    <a:lstStyle/>
                    <a:p>
                      <a:pPr marL="0" marR="0" algn="just">
                        <a:spcBef>
                          <a:spcPts val="0"/>
                        </a:spcBef>
                        <a:spcAft>
                          <a:spcPts val="0"/>
                        </a:spcAft>
                      </a:pPr>
                      <a:r>
                        <a:rPr lang="en-US" sz="1400" dirty="0">
                          <a:effectLst/>
                          <a:latin typeface="Cambria Math" panose="02040503050406030204" pitchFamily="18" charset="0"/>
                          <a:ea typeface="Cambria Math" panose="02040503050406030204" pitchFamily="18" charset="0"/>
                        </a:rPr>
                        <a:t>Length of track in milliseconds</a:t>
                      </a:r>
                      <a:endParaRPr lang="en-US" sz="14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75729" marR="75729" marT="0" marB="0"/>
                </a:tc>
                <a:extLst>
                  <a:ext uri="{0D108BD9-81ED-4DB2-BD59-A6C34878D82A}">
                    <a16:rowId xmlns:a16="http://schemas.microsoft.com/office/drawing/2014/main" val="2203150643"/>
                  </a:ext>
                </a:extLst>
              </a:tr>
            </a:tbl>
          </a:graphicData>
        </a:graphic>
      </p:graphicFrame>
    </p:spTree>
    <p:extLst>
      <p:ext uri="{BB962C8B-B14F-4D97-AF65-F5344CB8AC3E}">
        <p14:creationId xmlns:p14="http://schemas.microsoft.com/office/powerpoint/2010/main" val="112731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EA60EB-7150-B246-A846-AEED6D4B77FD}"/>
              </a:ext>
            </a:extLst>
          </p:cNvPr>
          <p:cNvSpPr txBox="1"/>
          <p:nvPr/>
        </p:nvSpPr>
        <p:spPr>
          <a:xfrm>
            <a:off x="965200" y="4306686"/>
            <a:ext cx="4809068" cy="132378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spc="-50" dirty="0">
                <a:solidFill>
                  <a:schemeClr val="tx1">
                    <a:lumMod val="75000"/>
                    <a:lumOff val="25000"/>
                  </a:schemeClr>
                </a:solidFill>
                <a:latin typeface="Cambria Math" panose="02040503050406030204" pitchFamily="18" charset="0"/>
                <a:ea typeface="Cambria Math" panose="02040503050406030204" pitchFamily="18" charset="0"/>
                <a:cs typeface="+mj-cs"/>
              </a:rPr>
              <a:t>F – Test for a Single Slope Parameter</a:t>
            </a:r>
          </a:p>
        </p:txBody>
      </p:sp>
      <p:pic>
        <p:nvPicPr>
          <p:cNvPr id="12" name="Picture 11" descr="A screenshot of a cell phone&#10;&#10;Description automatically generated">
            <a:extLst>
              <a:ext uri="{FF2B5EF4-FFF2-40B4-BE49-F238E27FC236}">
                <a16:creationId xmlns:a16="http://schemas.microsoft.com/office/drawing/2014/main" id="{2F80192C-35D2-E642-A9F1-341134BC3EFF}"/>
              </a:ext>
            </a:extLst>
          </p:cNvPr>
          <p:cNvPicPr>
            <a:picLocks noChangeAspect="1"/>
          </p:cNvPicPr>
          <p:nvPr/>
        </p:nvPicPr>
        <p:blipFill>
          <a:blip r:embed="rId2"/>
          <a:stretch>
            <a:fillRect/>
          </a:stretch>
        </p:blipFill>
        <p:spPr>
          <a:xfrm>
            <a:off x="4256174" y="2688334"/>
            <a:ext cx="3134982" cy="1073731"/>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4582DF96-ADD8-CB4D-98A0-A534B0C230CC}"/>
              </a:ext>
            </a:extLst>
          </p:cNvPr>
          <p:cNvPicPr>
            <a:picLocks noChangeAspect="1"/>
          </p:cNvPicPr>
          <p:nvPr/>
        </p:nvPicPr>
        <p:blipFill>
          <a:blip r:embed="rId3"/>
          <a:stretch>
            <a:fillRect/>
          </a:stretch>
        </p:blipFill>
        <p:spPr>
          <a:xfrm>
            <a:off x="429189" y="2695658"/>
            <a:ext cx="3136185" cy="1058462"/>
          </a:xfrm>
          <a:prstGeom prst="rect">
            <a:avLst/>
          </a:prstGeom>
        </p:spPr>
      </p:pic>
      <p:pic>
        <p:nvPicPr>
          <p:cNvPr id="10" name="Picture 9" descr="A close up of a sign&#10;&#10;Description automatically generated">
            <a:extLst>
              <a:ext uri="{FF2B5EF4-FFF2-40B4-BE49-F238E27FC236}">
                <a16:creationId xmlns:a16="http://schemas.microsoft.com/office/drawing/2014/main" id="{CA3B254E-CE1C-F848-AD1D-E17CF0FA525C}"/>
              </a:ext>
            </a:extLst>
          </p:cNvPr>
          <p:cNvPicPr>
            <a:picLocks noChangeAspect="1"/>
          </p:cNvPicPr>
          <p:nvPr/>
        </p:nvPicPr>
        <p:blipFill>
          <a:blip r:embed="rId4"/>
          <a:stretch>
            <a:fillRect/>
          </a:stretch>
        </p:blipFill>
        <p:spPr>
          <a:xfrm>
            <a:off x="4256172" y="747408"/>
            <a:ext cx="3098163" cy="105337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7B77F02-7691-4849-A8E8-FB90E1440CED}"/>
              </a:ext>
            </a:extLst>
          </p:cNvPr>
          <p:cNvPicPr>
            <a:picLocks noChangeAspect="1"/>
          </p:cNvPicPr>
          <p:nvPr/>
        </p:nvPicPr>
        <p:blipFill>
          <a:blip r:embed="rId5"/>
          <a:stretch>
            <a:fillRect/>
          </a:stretch>
        </p:blipFill>
        <p:spPr>
          <a:xfrm>
            <a:off x="445264" y="765299"/>
            <a:ext cx="3060724" cy="1040645"/>
          </a:xfrm>
          <a:prstGeom prst="rect">
            <a:avLst/>
          </a:prstGeom>
        </p:spPr>
      </p:pic>
      <p:cxnSp>
        <p:nvCxnSpPr>
          <p:cNvPr id="23" name="Straight Connector 22">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955867"/>
            <a:ext cx="0" cy="2025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0E49F9-5E61-994F-B83B-EE8206804FE7}"/>
                  </a:ext>
                </a:extLst>
              </p:cNvPr>
              <p:cNvSpPr txBox="1"/>
              <p:nvPr/>
            </p:nvSpPr>
            <p:spPr>
              <a:xfrm>
                <a:off x="6607862" y="4052373"/>
                <a:ext cx="5068870" cy="2025423"/>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The hypotheses for all tests will be: </a:t>
                </a:r>
              </a:p>
              <a:p>
                <a:pPr>
                  <a:spcAft>
                    <a:spcPts val="600"/>
                  </a:spcAft>
                  <a:buFont typeface="Calibri" panose="020F0502020204030204" pitchFamily="34" charset="0"/>
                </a:pPr>
                <a:endParaRPr lang="en-US" sz="1600"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𝐻</m:t>
                          </m:r>
                        </m:e>
                        <m:sub>
                          <m:r>
                            <a:rPr lang="en-US" i="1">
                              <a:solidFill>
                                <a:schemeClr val="tx1">
                                  <a:lumMod val="75000"/>
                                  <a:lumOff val="25000"/>
                                </a:schemeClr>
                              </a:solidFill>
                              <a:latin typeface="Cambria Math" panose="02040503050406030204" pitchFamily="18" charset="0"/>
                              <a:ea typeface="Cambria Math" panose="02040503050406030204" pitchFamily="18" charset="0"/>
                            </a:rPr>
                            <m:t>0</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𝑘</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=0  </m:t>
                      </m:r>
                      <m:r>
                        <a:rPr lang="en-US" i="1">
                          <a:solidFill>
                            <a:schemeClr val="tx1">
                              <a:lumMod val="75000"/>
                              <a:lumOff val="25000"/>
                            </a:schemeClr>
                          </a:solidFill>
                          <a:latin typeface="Cambria Math" panose="02040503050406030204" pitchFamily="18" charset="0"/>
                          <a:ea typeface="Cambria Math" panose="02040503050406030204" pitchFamily="18" charset="0"/>
                        </a:rPr>
                        <m:t>𝑣𝑠</m:t>
                      </m:r>
                      <m:r>
                        <a:rPr lang="en-US" i="1">
                          <a:solidFill>
                            <a:schemeClr val="tx1">
                              <a:lumMod val="75000"/>
                              <a:lumOff val="25000"/>
                            </a:schemeClr>
                          </a:solidFill>
                          <a:latin typeface="Cambria Math" panose="02040503050406030204" pitchFamily="18" charset="0"/>
                          <a:ea typeface="Cambria Math" panose="02040503050406030204" pitchFamily="18" charset="0"/>
                        </a:rPr>
                        <m:t>.  </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𝐻</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𝑘</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≠0</m:t>
                      </m:r>
                    </m:oMath>
                  </m:oMathPara>
                </a14:m>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endParaRPr lang="en-US" sz="1600"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for each different coefficient estimate. </a:t>
                </a:r>
              </a:p>
            </p:txBody>
          </p:sp>
        </mc:Choice>
        <mc:Fallback xmlns="">
          <p:sp>
            <p:nvSpPr>
              <p:cNvPr id="4" name="TextBox 3">
                <a:extLst>
                  <a:ext uri="{FF2B5EF4-FFF2-40B4-BE49-F238E27FC236}">
                    <a16:creationId xmlns:a16="http://schemas.microsoft.com/office/drawing/2014/main" id="{A00E49F9-5E61-994F-B83B-EE8206804FE7}"/>
                  </a:ext>
                </a:extLst>
              </p:cNvPr>
              <p:cNvSpPr txBox="1">
                <a:spLocks noRot="1" noChangeAspect="1" noMove="1" noResize="1" noEditPoints="1" noAdjustHandles="1" noChangeArrowheads="1" noChangeShapeType="1" noTextEdit="1"/>
              </p:cNvSpPr>
              <p:nvPr/>
            </p:nvSpPr>
            <p:spPr>
              <a:xfrm>
                <a:off x="6607862" y="4052373"/>
                <a:ext cx="5068870" cy="2025423"/>
              </a:xfrm>
              <a:prstGeom prst="rect">
                <a:avLst/>
              </a:prstGeom>
              <a:blipFill>
                <a:blip r:embed="rId6"/>
                <a:stretch>
                  <a:fillRect l="-2500" t="-1242"/>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descr="A close up of a sign&#10;&#10;Description automatically generated">
            <a:extLst>
              <a:ext uri="{FF2B5EF4-FFF2-40B4-BE49-F238E27FC236}">
                <a16:creationId xmlns:a16="http://schemas.microsoft.com/office/drawing/2014/main" id="{8FFE97CA-CD0C-F44C-9E24-BDE4406A518A}"/>
              </a:ext>
            </a:extLst>
          </p:cNvPr>
          <p:cNvPicPr>
            <a:picLocks noChangeAspect="1"/>
          </p:cNvPicPr>
          <p:nvPr/>
        </p:nvPicPr>
        <p:blipFill>
          <a:blip r:embed="rId7"/>
          <a:stretch>
            <a:fillRect/>
          </a:stretch>
        </p:blipFill>
        <p:spPr>
          <a:xfrm>
            <a:off x="8137581" y="765300"/>
            <a:ext cx="3124676" cy="1066628"/>
          </a:xfrm>
          <a:prstGeom prst="rect">
            <a:avLst/>
          </a:prstGeom>
        </p:spPr>
      </p:pic>
      <p:pic>
        <p:nvPicPr>
          <p:cNvPr id="16" name="Picture 15" descr="A close up of a sign&#10;&#10;Description automatically generated">
            <a:extLst>
              <a:ext uri="{FF2B5EF4-FFF2-40B4-BE49-F238E27FC236}">
                <a16:creationId xmlns:a16="http://schemas.microsoft.com/office/drawing/2014/main" id="{25323C4A-E637-FE44-887F-AD0796261DF0}"/>
              </a:ext>
            </a:extLst>
          </p:cNvPr>
          <p:cNvPicPr>
            <a:picLocks noChangeAspect="1"/>
          </p:cNvPicPr>
          <p:nvPr/>
        </p:nvPicPr>
        <p:blipFill>
          <a:blip r:embed="rId8"/>
          <a:stretch>
            <a:fillRect/>
          </a:stretch>
        </p:blipFill>
        <p:spPr>
          <a:xfrm>
            <a:off x="8102121" y="2691332"/>
            <a:ext cx="3232977" cy="1103429"/>
          </a:xfrm>
          <a:prstGeom prst="rect">
            <a:avLst/>
          </a:prstGeom>
        </p:spPr>
      </p:pic>
      <p:sp>
        <p:nvSpPr>
          <p:cNvPr id="18" name="TextBox 17">
            <a:extLst>
              <a:ext uri="{FF2B5EF4-FFF2-40B4-BE49-F238E27FC236}">
                <a16:creationId xmlns:a16="http://schemas.microsoft.com/office/drawing/2014/main" id="{E296A821-121F-3248-AD10-6E9BEF2E53CE}"/>
              </a:ext>
            </a:extLst>
          </p:cNvPr>
          <p:cNvSpPr txBox="1"/>
          <p:nvPr/>
        </p:nvSpPr>
        <p:spPr>
          <a:xfrm>
            <a:off x="445264" y="2037284"/>
            <a:ext cx="3197938"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x1 adds 0.0358 to residual sum of squares</a:t>
            </a:r>
          </a:p>
        </p:txBody>
      </p:sp>
      <p:sp>
        <p:nvSpPr>
          <p:cNvPr id="20" name="TextBox 19">
            <a:extLst>
              <a:ext uri="{FF2B5EF4-FFF2-40B4-BE49-F238E27FC236}">
                <a16:creationId xmlns:a16="http://schemas.microsoft.com/office/drawing/2014/main" id="{FCC2974B-28DE-8749-8047-7FC5DF5B2D7D}"/>
              </a:ext>
            </a:extLst>
          </p:cNvPr>
          <p:cNvSpPr txBox="1"/>
          <p:nvPr/>
        </p:nvSpPr>
        <p:spPr>
          <a:xfrm>
            <a:off x="4256173" y="2048437"/>
            <a:ext cx="3232977"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x3 adds 3.4455 to residual sum of squares</a:t>
            </a:r>
          </a:p>
        </p:txBody>
      </p:sp>
      <p:sp>
        <p:nvSpPr>
          <p:cNvPr id="22" name="TextBox 21">
            <a:extLst>
              <a:ext uri="{FF2B5EF4-FFF2-40B4-BE49-F238E27FC236}">
                <a16:creationId xmlns:a16="http://schemas.microsoft.com/office/drawing/2014/main" id="{9236BA7E-D9A8-7C49-BFE2-05912CFA9989}"/>
              </a:ext>
            </a:extLst>
          </p:cNvPr>
          <p:cNvSpPr txBox="1"/>
          <p:nvPr/>
        </p:nvSpPr>
        <p:spPr>
          <a:xfrm>
            <a:off x="8102121" y="2037284"/>
            <a:ext cx="3160136"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x8 adds 0.5694 to residual sum of squares</a:t>
            </a:r>
          </a:p>
        </p:txBody>
      </p:sp>
      <p:sp>
        <p:nvSpPr>
          <p:cNvPr id="24" name="TextBox 23">
            <a:extLst>
              <a:ext uri="{FF2B5EF4-FFF2-40B4-BE49-F238E27FC236}">
                <a16:creationId xmlns:a16="http://schemas.microsoft.com/office/drawing/2014/main" id="{5EF1EFA0-5640-4541-A2A9-E6618E3686C5}"/>
              </a:ext>
            </a:extLst>
          </p:cNvPr>
          <p:cNvSpPr txBox="1"/>
          <p:nvPr/>
        </p:nvSpPr>
        <p:spPr>
          <a:xfrm>
            <a:off x="445264" y="87464"/>
            <a:ext cx="3120110"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c1 adds 0.0973 to residual sum of squares</a:t>
            </a:r>
          </a:p>
        </p:txBody>
      </p:sp>
      <p:sp>
        <p:nvSpPr>
          <p:cNvPr id="26" name="TextBox 25">
            <a:extLst>
              <a:ext uri="{FF2B5EF4-FFF2-40B4-BE49-F238E27FC236}">
                <a16:creationId xmlns:a16="http://schemas.microsoft.com/office/drawing/2014/main" id="{4579ECE2-E1C4-6C4C-A7D3-A8FFF6147905}"/>
              </a:ext>
            </a:extLst>
          </p:cNvPr>
          <p:cNvSpPr txBox="1"/>
          <p:nvPr/>
        </p:nvSpPr>
        <p:spPr>
          <a:xfrm>
            <a:off x="4194200" y="87464"/>
            <a:ext cx="3160136"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x2 adds 0.2028 to residual sum of squares</a:t>
            </a:r>
          </a:p>
        </p:txBody>
      </p:sp>
      <p:sp>
        <p:nvSpPr>
          <p:cNvPr id="27" name="TextBox 26">
            <a:extLst>
              <a:ext uri="{FF2B5EF4-FFF2-40B4-BE49-F238E27FC236}">
                <a16:creationId xmlns:a16="http://schemas.microsoft.com/office/drawing/2014/main" id="{6BF4749C-9679-3540-9DF5-903057603933}"/>
              </a:ext>
            </a:extLst>
          </p:cNvPr>
          <p:cNvSpPr txBox="1"/>
          <p:nvPr/>
        </p:nvSpPr>
        <p:spPr>
          <a:xfrm>
            <a:off x="8102121" y="87464"/>
            <a:ext cx="3124676" cy="646331"/>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Leaving out x5 adds 1.3354 to residual sum of squares</a:t>
            </a:r>
          </a:p>
        </p:txBody>
      </p:sp>
      <p:cxnSp>
        <p:nvCxnSpPr>
          <p:cNvPr id="29" name="Straight Connector 28">
            <a:extLst>
              <a:ext uri="{FF2B5EF4-FFF2-40B4-BE49-F238E27FC236}">
                <a16:creationId xmlns:a16="http://schemas.microsoft.com/office/drawing/2014/main" id="{E58A4302-4755-F747-8769-81AE08CD5C2E}"/>
              </a:ext>
            </a:extLst>
          </p:cNvPr>
          <p:cNvCxnSpPr/>
          <p:nvPr/>
        </p:nvCxnSpPr>
        <p:spPr>
          <a:xfrm>
            <a:off x="715617" y="1971923"/>
            <a:ext cx="241719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1E07B7C7-32FC-5945-A371-B36241AC4AFC}"/>
              </a:ext>
            </a:extLst>
          </p:cNvPr>
          <p:cNvCxnSpPr/>
          <p:nvPr/>
        </p:nvCxnSpPr>
        <p:spPr>
          <a:xfrm>
            <a:off x="4565669" y="1971923"/>
            <a:ext cx="241719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07B26DFE-4A41-6246-A2EE-A7C5F557CB86}"/>
              </a:ext>
            </a:extLst>
          </p:cNvPr>
          <p:cNvCxnSpPr/>
          <p:nvPr/>
        </p:nvCxnSpPr>
        <p:spPr>
          <a:xfrm>
            <a:off x="8445610" y="1971923"/>
            <a:ext cx="2417197"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8012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74510FB5-44AF-B64E-B7C5-91AC7A154EA7}"/>
              </a:ext>
            </a:extLst>
          </p:cNvPr>
          <p:cNvPicPr>
            <a:picLocks noGrp="1" noChangeAspect="1"/>
          </p:cNvPicPr>
          <p:nvPr>
            <p:ph idx="1"/>
          </p:nvPr>
        </p:nvPicPr>
        <p:blipFill>
          <a:blip r:embed="rId2"/>
          <a:stretch>
            <a:fillRect/>
          </a:stretch>
        </p:blipFill>
        <p:spPr>
          <a:xfrm>
            <a:off x="1106363" y="589474"/>
            <a:ext cx="10565212" cy="3618586"/>
          </a:xfrm>
          <a:prstGeom prst="rect">
            <a:avLst/>
          </a:prstGeom>
        </p:spPr>
      </p:pic>
      <p:sp>
        <p:nvSpPr>
          <p:cNvPr id="17" name="Rectangle 16">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A343DF-6B92-F44D-A68A-0B710997C6AE}"/>
              </a:ext>
            </a:extLst>
          </p:cNvPr>
          <p:cNvSpPr>
            <a:spLocks noGrp="1"/>
          </p:cNvSpPr>
          <p:nvPr>
            <p:ph type="title"/>
          </p:nvPr>
        </p:nvSpPr>
        <p:spPr>
          <a:xfrm>
            <a:off x="632901" y="4905662"/>
            <a:ext cx="7161326" cy="1541176"/>
          </a:xfrm>
        </p:spPr>
        <p:txBody>
          <a:bodyPr vert="horz" lIns="91440" tIns="45720" rIns="91440" bIns="45720" rtlCol="0" anchor="ctr">
            <a:normAutofit/>
          </a:bodyPr>
          <a:lstStyle/>
          <a:p>
            <a:pPr algn="r"/>
            <a:r>
              <a:rPr lang="en-US" sz="4800" dirty="0">
                <a:latin typeface="Cambria Math" panose="02040503050406030204" pitchFamily="18" charset="0"/>
                <a:ea typeface="Cambria Math" panose="02040503050406030204" pitchFamily="18" charset="0"/>
              </a:rPr>
              <a:t>Answer to Research Question 2</a:t>
            </a:r>
          </a:p>
        </p:txBody>
      </p:sp>
      <p:cxnSp>
        <p:nvCxnSpPr>
          <p:cNvPr id="19" name="Straight Connector 18">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7787C0-4D02-734E-B572-69001EE88177}"/>
              </a:ext>
            </a:extLst>
          </p:cNvPr>
          <p:cNvSpPr txBox="1"/>
          <p:nvPr/>
        </p:nvSpPr>
        <p:spPr>
          <a:xfrm>
            <a:off x="8395956" y="4797534"/>
            <a:ext cx="3194315" cy="1754326"/>
          </a:xfrm>
          <a:prstGeom prst="rect">
            <a:avLst/>
          </a:prstGeom>
          <a:noFill/>
        </p:spPr>
        <p:txBody>
          <a:bodyPr wrap="square" rtlCol="0">
            <a:spAutoFit/>
          </a:bodyPr>
          <a:lstStyle/>
          <a:p>
            <a:r>
              <a:rPr lang="en-US" dirty="0">
                <a:solidFill>
                  <a:schemeClr val="bg1"/>
                </a:solidFill>
                <a:latin typeface="Cambria Math" panose="02040503050406030204" pitchFamily="18" charset="0"/>
                <a:ea typeface="Cambria Math" panose="02040503050406030204" pitchFamily="18" charset="0"/>
              </a:rPr>
              <a:t>Leaving the predictor x3 out adds 3.4455 out of 15.9279 total sum of squares to the residuals. x3 = loudness definitely has the largest effect on energy </a:t>
            </a:r>
          </a:p>
        </p:txBody>
      </p:sp>
    </p:spTree>
    <p:extLst>
      <p:ext uri="{BB962C8B-B14F-4D97-AF65-F5344CB8AC3E}">
        <p14:creationId xmlns:p14="http://schemas.microsoft.com/office/powerpoint/2010/main" val="802014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028BB9-7496-5C4B-B78B-1527B8168F93}"/>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dirty="0">
                <a:latin typeface="Cambria Math" panose="02040503050406030204" pitchFamily="18" charset="0"/>
                <a:ea typeface="Cambria Math" panose="02040503050406030204" pitchFamily="18" charset="0"/>
              </a:rPr>
              <a:t>Consider Research Question 3</a:t>
            </a:r>
          </a:p>
        </p:txBody>
      </p:sp>
      <p:sp>
        <p:nvSpPr>
          <p:cNvPr id="18" name="Rectangle 17">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41CB611-6280-D740-88A0-70C89A82D122}"/>
              </a:ext>
            </a:extLst>
          </p:cNvPr>
          <p:cNvSpPr txBox="1"/>
          <p:nvPr/>
        </p:nvSpPr>
        <p:spPr>
          <a:xfrm>
            <a:off x="5042890" y="831669"/>
            <a:ext cx="6749143" cy="4985980"/>
          </a:xfrm>
          <a:prstGeom prst="rect">
            <a:avLst/>
          </a:prstGeom>
          <a:noFill/>
        </p:spPr>
        <p:txBody>
          <a:bodyPr wrap="square" rtlCol="0">
            <a:spAutoFit/>
          </a:bodyPr>
          <a:lstStyle/>
          <a:p>
            <a:r>
              <a:rPr lang="en-US" sz="2400" b="1" u="sng" dirty="0">
                <a:latin typeface="Cambria Math" panose="02040503050406030204" pitchFamily="18" charset="0"/>
                <a:ea typeface="Cambria Math" panose="02040503050406030204" pitchFamily="18" charset="0"/>
              </a:rPr>
              <a:t>Question:</a:t>
            </a:r>
            <a:r>
              <a:rPr lang="en-US" sz="2400" dirty="0">
                <a:latin typeface="Cambria Math" panose="02040503050406030204" pitchFamily="18" charset="0"/>
                <a:ea typeface="Cambria Math" panose="02040503050406030204" pitchFamily="18" charset="0"/>
              </a:rPr>
              <a:t> </a:t>
            </a:r>
          </a:p>
          <a:p>
            <a:pPr lvl="0"/>
            <a:r>
              <a:rPr lang="en-US" dirty="0">
                <a:latin typeface="Cambria Math" panose="02040503050406030204" pitchFamily="18" charset="0"/>
                <a:ea typeface="Cambria Math" panose="02040503050406030204" pitchFamily="18" charset="0"/>
              </a:rPr>
              <a:t>Disregarding simplicity, are there any interactions in the data that contribute to understanding the energy in a track? If so, are they intuitive? </a:t>
            </a:r>
            <a:endParaRPr lang="en-US" dirty="0"/>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r>
              <a:rPr lang="en-US" sz="2400" b="1" u="sng" dirty="0">
                <a:latin typeface="Cambria Math" panose="02040503050406030204" pitchFamily="18" charset="0"/>
                <a:ea typeface="Cambria Math" panose="02040503050406030204" pitchFamily="18" charset="0"/>
              </a:rPr>
              <a:t>Proposed Solution:</a:t>
            </a:r>
          </a:p>
          <a:p>
            <a:pPr marL="342900" indent="-342900">
              <a:buFont typeface="Arial" panose="020B0604020202020204" pitchFamily="34" charset="0"/>
              <a:buChar char="•"/>
            </a:pPr>
            <a:r>
              <a:rPr lang="en-US" dirty="0">
                <a:latin typeface="Cambria Math" panose="02040503050406030204" pitchFamily="18" charset="0"/>
                <a:ea typeface="Cambria Math" panose="02040503050406030204" pitchFamily="18" charset="0"/>
              </a:rPr>
              <a:t>Screen all possible interaction effects with the F-test </a:t>
            </a:r>
          </a:p>
          <a:p>
            <a:pPr marL="342900" indent="-342900">
              <a:buFont typeface="Arial" panose="020B0604020202020204" pitchFamily="34" charset="0"/>
              <a:buChar char="•"/>
            </a:pPr>
            <a:r>
              <a:rPr lang="en-US" dirty="0">
                <a:latin typeface="Cambria Math" panose="02040503050406030204" pitchFamily="18" charset="0"/>
                <a:ea typeface="Cambria Math" panose="02040503050406030204" pitchFamily="18" charset="0"/>
              </a:rPr>
              <a:t>Update model by adding the most significant interaction one at a time </a:t>
            </a:r>
          </a:p>
          <a:p>
            <a:pPr marL="342900" indent="-342900">
              <a:buFont typeface="Arial" panose="020B0604020202020204" pitchFamily="34" charset="0"/>
              <a:buChar char="•"/>
            </a:pPr>
            <a:r>
              <a:rPr lang="en-US" dirty="0">
                <a:latin typeface="Cambria Math" panose="02040503050406030204" pitchFamily="18" charset="0"/>
                <a:ea typeface="Cambria Math" panose="02040503050406030204" pitchFamily="18" charset="0"/>
              </a:rPr>
              <a:t>Continue this process until there are no significant interactions left</a:t>
            </a:r>
          </a:p>
          <a:p>
            <a:pPr marL="342900" indent="-342900">
              <a:buFont typeface="Arial" panose="020B0604020202020204" pitchFamily="34" charset="0"/>
              <a:buChar char="•"/>
            </a:pPr>
            <a:r>
              <a:rPr lang="en-US" dirty="0">
                <a:latin typeface="Cambria Math" panose="02040503050406030204" pitchFamily="18" charset="0"/>
                <a:ea typeface="Cambria Math" panose="02040503050406030204" pitchFamily="18" charset="0"/>
              </a:rPr>
              <a:t>Make inferences to answer the desired question</a:t>
            </a:r>
          </a:p>
        </p:txBody>
      </p:sp>
      <p:cxnSp>
        <p:nvCxnSpPr>
          <p:cNvPr id="4" name="Straight Connector 3">
            <a:extLst>
              <a:ext uri="{FF2B5EF4-FFF2-40B4-BE49-F238E27FC236}">
                <a16:creationId xmlns:a16="http://schemas.microsoft.com/office/drawing/2014/main" id="{77CF7F83-0D83-0A44-846F-19FF775A81E1}"/>
              </a:ext>
            </a:extLst>
          </p:cNvPr>
          <p:cNvCxnSpPr/>
          <p:nvPr/>
        </p:nvCxnSpPr>
        <p:spPr>
          <a:xfrm>
            <a:off x="5129349" y="2812869"/>
            <a:ext cx="641821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073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CFC436-8AB1-7B4A-8789-31C21AEBE8F3}"/>
              </a:ext>
            </a:extLst>
          </p:cNvPr>
          <p:cNvSpPr txBox="1"/>
          <p:nvPr/>
        </p:nvSpPr>
        <p:spPr>
          <a:xfrm>
            <a:off x="321130" y="2121626"/>
            <a:ext cx="3107434" cy="220544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spc="-50" dirty="0">
                <a:solidFill>
                  <a:schemeClr val="tx1">
                    <a:lumMod val="75000"/>
                    <a:lumOff val="25000"/>
                  </a:schemeClr>
                </a:solidFill>
                <a:latin typeface="Cambria Math" panose="02040503050406030204" pitchFamily="18" charset="0"/>
                <a:ea typeface="Cambria Math" panose="02040503050406030204" pitchFamily="18" charset="0"/>
                <a:cs typeface="+mj-cs"/>
              </a:rPr>
              <a:t>Screening Interaction Terms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53EA25-0F72-3245-A58A-53AB841A665C}"/>
                  </a:ext>
                </a:extLst>
              </p:cNvPr>
              <p:cNvSpPr txBox="1"/>
              <p:nvPr/>
            </p:nvSpPr>
            <p:spPr>
              <a:xfrm>
                <a:off x="4059934" y="642258"/>
                <a:ext cx="7500696" cy="2537672"/>
              </a:xfrm>
              <a:prstGeom prst="rect">
                <a:avLst/>
              </a:prstGeom>
            </p:spPr>
            <p:txBody>
              <a:bodyPr vert="horz" lIns="0" tIns="45720" rIns="0" bIns="45720" rtlCol="0">
                <a:normAutofit fontScale="92500"/>
              </a:bodyPr>
              <a:lstStyle/>
              <a:p>
                <a:pPr>
                  <a:lnSpc>
                    <a:spcPct val="90000"/>
                  </a:lnSpc>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Recall the initial starting model resulting from best subsets regression: </a:t>
                </a:r>
              </a:p>
              <a:p>
                <a:pPr>
                  <a:lnSpc>
                    <a:spcPct val="90000"/>
                  </a:lnSpc>
                  <a:spcAft>
                    <a:spcPts val="600"/>
                  </a:spcAft>
                  <a:buFont typeface="Calibri" panose="020F0502020204030204" pitchFamily="34" charset="0"/>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𝑌</m:t>
                          </m:r>
                        </m:e>
                        <m:sub>
                          <m:r>
                            <a:rPr lang="en-US" i="1">
                              <a:solidFill>
                                <a:schemeClr val="tx1">
                                  <a:lumMod val="75000"/>
                                  <a:lumOff val="25000"/>
                                </a:schemeClr>
                              </a:solidFill>
                              <a:latin typeface="Cambria Math" panose="02040503050406030204" pitchFamily="18" charset="0"/>
                              <a:ea typeface="Cambria Math" panose="02040503050406030204" pitchFamily="18" charset="0"/>
                            </a:rPr>
                            <m:t>𝑖</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0</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𝑐</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2</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3</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2</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4</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3</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5</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4</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6</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5</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7</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6</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8</m:t>
                          </m:r>
                        </m:sub>
                      </m:sSub>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𝑥</m:t>
                          </m:r>
                        </m:e>
                        <m:sub>
                          <m:r>
                            <a:rPr lang="en-US" i="1">
                              <a:solidFill>
                                <a:schemeClr val="tx1">
                                  <a:lumMod val="75000"/>
                                  <a:lumOff val="25000"/>
                                </a:schemeClr>
                              </a:solidFill>
                              <a:latin typeface="Cambria Math" panose="02040503050406030204" pitchFamily="18" charset="0"/>
                              <a:ea typeface="Cambria Math" panose="02040503050406030204" pitchFamily="18" charset="0"/>
                            </a:rPr>
                            <m:t>8</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r>
                        <a:rPr lang="en-US" i="1">
                          <a:solidFill>
                            <a:schemeClr val="tx1">
                              <a:lumMod val="75000"/>
                              <a:lumOff val="25000"/>
                            </a:schemeClr>
                          </a:solidFill>
                          <a:latin typeface="Cambria Math" panose="02040503050406030204" pitchFamily="18" charset="0"/>
                          <a:ea typeface="Cambria Math" panose="02040503050406030204" pitchFamily="18" charset="0"/>
                        </a:rPr>
                        <m:t>𝜖</m:t>
                      </m:r>
                    </m:oMath>
                  </m:oMathPara>
                </a14:m>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An initial screening of all possible interactions was taken out to find the most significant interaction to be between x4 = speechiness and x5 = acousticness.</a:t>
                </a:r>
              </a:p>
              <a:p>
                <a:pPr>
                  <a:lnSpc>
                    <a:spcPct val="90000"/>
                  </a:lnSpc>
                  <a:spcAft>
                    <a:spcPts val="600"/>
                  </a:spcAft>
                  <a:buFont typeface="Calibri" panose="020F0502020204030204" pitchFamily="34" charset="0"/>
                </a:pPr>
                <a:endParaRPr lang="en-US" sz="15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Note that there are a lot of significant interactions with x4.  </a:t>
                </a:r>
              </a:p>
              <a:p>
                <a:pPr>
                  <a:lnSpc>
                    <a:spcPct val="90000"/>
                  </a:lnSpc>
                  <a:spcAft>
                    <a:spcPts val="600"/>
                  </a:spcAft>
                  <a:buFont typeface="Calibri" panose="020F0502020204030204" pitchFamily="34" charset="0"/>
                </a:pPr>
                <a:endParaRPr lang="en-US" sz="900" dirty="0">
                  <a:solidFill>
                    <a:schemeClr val="tx1">
                      <a:lumMod val="75000"/>
                      <a:lumOff val="25000"/>
                    </a:schemeClr>
                  </a:solidFill>
                </a:endParaRPr>
              </a:p>
              <a:p>
                <a:pPr>
                  <a:lnSpc>
                    <a:spcPct val="90000"/>
                  </a:lnSpc>
                  <a:spcAft>
                    <a:spcPts val="600"/>
                  </a:spcAft>
                  <a:buFont typeface="Calibri" panose="020F0502020204030204" pitchFamily="34" charset="0"/>
                </a:pPr>
                <a:endParaRPr lang="en-US" sz="900" dirty="0">
                  <a:solidFill>
                    <a:schemeClr val="tx1">
                      <a:lumMod val="75000"/>
                      <a:lumOff val="25000"/>
                    </a:schemeClr>
                  </a:solidFill>
                </a:endParaRPr>
              </a:p>
              <a:p>
                <a:pPr>
                  <a:lnSpc>
                    <a:spcPct val="90000"/>
                  </a:lnSpc>
                  <a:spcAft>
                    <a:spcPts val="600"/>
                  </a:spcAft>
                  <a:buFont typeface="Calibri" panose="020F0502020204030204" pitchFamily="34" charset="0"/>
                </a:pPr>
                <a:endParaRPr lang="en-US" sz="9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653EA25-0F72-3245-A58A-53AB841A665C}"/>
                  </a:ext>
                </a:extLst>
              </p:cNvPr>
              <p:cNvSpPr txBox="1">
                <a:spLocks noRot="1" noChangeAspect="1" noMove="1" noResize="1" noEditPoints="1" noAdjustHandles="1" noChangeArrowheads="1" noChangeShapeType="1" noTextEdit="1"/>
              </p:cNvSpPr>
              <p:nvPr/>
            </p:nvSpPr>
            <p:spPr>
              <a:xfrm>
                <a:off x="4059934" y="642258"/>
                <a:ext cx="7500696" cy="2537672"/>
              </a:xfrm>
              <a:prstGeom prst="rect">
                <a:avLst/>
              </a:prstGeom>
              <a:blipFill>
                <a:blip r:embed="rId2"/>
                <a:stretch>
                  <a:fillRect l="-1692" t="-1500"/>
                </a:stretch>
              </a:blipFill>
            </p:spPr>
            <p:txBody>
              <a:bodyPr/>
              <a:lstStyle/>
              <a:p>
                <a:r>
                  <a:rPr lang="en-US">
                    <a:noFill/>
                  </a:rPr>
                  <a:t> </a:t>
                </a:r>
              </a:p>
            </p:txBody>
          </p:sp>
        </mc:Fallback>
      </mc:AlternateContent>
      <p:pic>
        <p:nvPicPr>
          <p:cNvPr id="8" name="Picture 7" descr="A close up of a blue wall&#10;&#10;Description automatically generated">
            <a:extLst>
              <a:ext uri="{FF2B5EF4-FFF2-40B4-BE49-F238E27FC236}">
                <a16:creationId xmlns:a16="http://schemas.microsoft.com/office/drawing/2014/main" id="{1004B0A9-E729-E54A-80A2-38E64E0452EE}"/>
              </a:ext>
            </a:extLst>
          </p:cNvPr>
          <p:cNvPicPr>
            <a:picLocks noChangeAspect="1"/>
          </p:cNvPicPr>
          <p:nvPr/>
        </p:nvPicPr>
        <p:blipFill>
          <a:blip r:embed="rId3"/>
          <a:stretch>
            <a:fillRect/>
          </a:stretch>
        </p:blipFill>
        <p:spPr>
          <a:xfrm>
            <a:off x="5037643" y="3177541"/>
            <a:ext cx="6047227" cy="2963141"/>
          </a:xfrm>
          <a:prstGeom prst="rect">
            <a:avLst/>
          </a:prstGeom>
        </p:spPr>
      </p:pic>
      <p:sp>
        <p:nvSpPr>
          <p:cNvPr id="19" name="Rectangle 18">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40DB0C91-1CFB-8A41-88E5-FBD26A36345F}"/>
              </a:ext>
            </a:extLst>
          </p:cNvPr>
          <p:cNvCxnSpPr/>
          <p:nvPr/>
        </p:nvCxnSpPr>
        <p:spPr>
          <a:xfrm>
            <a:off x="3561806" y="1210491"/>
            <a:ext cx="0" cy="3910149"/>
          </a:xfrm>
          <a:prstGeom prst="line">
            <a:avLst/>
          </a:prstGeom>
        </p:spPr>
        <p:style>
          <a:lnRef idx="2">
            <a:schemeClr val="accent1"/>
          </a:lnRef>
          <a:fillRef idx="0">
            <a:schemeClr val="accent1"/>
          </a:fillRef>
          <a:effectRef idx="1">
            <a:schemeClr val="accent1"/>
          </a:effectRef>
          <a:fontRef idx="minor">
            <a:schemeClr val="tx1"/>
          </a:fontRef>
        </p:style>
      </p:cxnSp>
      <p:sp>
        <p:nvSpPr>
          <p:cNvPr id="2" name="Right Arrow 1">
            <a:extLst>
              <a:ext uri="{FF2B5EF4-FFF2-40B4-BE49-F238E27FC236}">
                <a16:creationId xmlns:a16="http://schemas.microsoft.com/office/drawing/2014/main" id="{EEAD4DF7-D4DF-1B40-AC86-83A4A329BD12}"/>
              </a:ext>
            </a:extLst>
          </p:cNvPr>
          <p:cNvSpPr/>
          <p:nvPr/>
        </p:nvSpPr>
        <p:spPr>
          <a:xfrm>
            <a:off x="4059933" y="4971737"/>
            <a:ext cx="795617" cy="293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315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571B3D-3446-8F48-9450-EF34B410BF3E}"/>
              </a:ext>
            </a:extLst>
          </p:cNvPr>
          <p:cNvSpPr txBox="1"/>
          <p:nvPr/>
        </p:nvSpPr>
        <p:spPr>
          <a:xfrm>
            <a:off x="877839" y="4572797"/>
            <a:ext cx="10909073" cy="957902"/>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5100" spc="-50" dirty="0">
                <a:solidFill>
                  <a:schemeClr val="tx1">
                    <a:lumMod val="85000"/>
                    <a:lumOff val="15000"/>
                  </a:schemeClr>
                </a:solidFill>
                <a:latin typeface="Cambria Math" panose="02040503050406030204" pitchFamily="18" charset="0"/>
                <a:ea typeface="Cambria Math" panose="02040503050406030204" pitchFamily="18" charset="0"/>
                <a:cs typeface="+mj-cs"/>
              </a:rPr>
              <a:t>Summary and ANOVA of Updated Model</a:t>
            </a:r>
          </a:p>
        </p:txBody>
      </p:sp>
      <p:pic>
        <p:nvPicPr>
          <p:cNvPr id="4" name="Picture 3" descr="A screenshot of a cell phone&#10;&#10;Description automatically generated">
            <a:extLst>
              <a:ext uri="{FF2B5EF4-FFF2-40B4-BE49-F238E27FC236}">
                <a16:creationId xmlns:a16="http://schemas.microsoft.com/office/drawing/2014/main" id="{1D08EECC-2012-2B44-9933-A7C9A5318C55}"/>
              </a:ext>
            </a:extLst>
          </p:cNvPr>
          <p:cNvPicPr>
            <a:picLocks noChangeAspect="1"/>
          </p:cNvPicPr>
          <p:nvPr/>
        </p:nvPicPr>
        <p:blipFill>
          <a:blip r:embed="rId2"/>
          <a:stretch>
            <a:fillRect/>
          </a:stretch>
        </p:blipFill>
        <p:spPr>
          <a:xfrm>
            <a:off x="721086" y="970357"/>
            <a:ext cx="4656457" cy="3690241"/>
          </a:xfrm>
          <a:prstGeom prst="rect">
            <a:avLst/>
          </a:prstGeom>
        </p:spPr>
      </p:pic>
      <p:pic>
        <p:nvPicPr>
          <p:cNvPr id="6" name="Picture 5" descr="A picture containing circuit&#10;&#10;Description automatically generated">
            <a:extLst>
              <a:ext uri="{FF2B5EF4-FFF2-40B4-BE49-F238E27FC236}">
                <a16:creationId xmlns:a16="http://schemas.microsoft.com/office/drawing/2014/main" id="{0A9B5C58-2E33-B440-A624-1611FB5C5240}"/>
              </a:ext>
            </a:extLst>
          </p:cNvPr>
          <p:cNvPicPr>
            <a:picLocks noChangeAspect="1"/>
          </p:cNvPicPr>
          <p:nvPr/>
        </p:nvPicPr>
        <p:blipFill>
          <a:blip r:embed="rId3"/>
          <a:stretch>
            <a:fillRect/>
          </a:stretch>
        </p:blipFill>
        <p:spPr>
          <a:xfrm>
            <a:off x="6426722" y="1907909"/>
            <a:ext cx="4656457" cy="2782233"/>
          </a:xfrm>
          <a:prstGeom prst="rect">
            <a:avLst/>
          </a:prstGeom>
        </p:spPr>
      </p:pic>
      <p:cxnSp>
        <p:nvCxnSpPr>
          <p:cNvPr id="32" name="Straight Connector 3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3815A2-FC59-6448-A276-4D43D45E51D7}"/>
                  </a:ext>
                </a:extLst>
              </p:cNvPr>
              <p:cNvSpPr txBox="1"/>
              <p:nvPr/>
            </p:nvSpPr>
            <p:spPr>
              <a:xfrm>
                <a:off x="1969904" y="319184"/>
                <a:ext cx="82372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6</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7</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8</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9</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m:t>
                      </m:r>
                      <m:r>
                        <a:rPr lang="en-US" i="1">
                          <a:latin typeface="Cambria Math" panose="02040503050406030204" pitchFamily="18" charset="0"/>
                        </a:rPr>
                        <m:t>𝜖</m:t>
                      </m:r>
                    </m:oMath>
                  </m:oMathPara>
                </a14:m>
                <a:endParaRPr lang="en-US" dirty="0"/>
              </a:p>
            </p:txBody>
          </p:sp>
        </mc:Choice>
        <mc:Fallback xmlns="">
          <p:sp>
            <p:nvSpPr>
              <p:cNvPr id="7" name="TextBox 6">
                <a:extLst>
                  <a:ext uri="{FF2B5EF4-FFF2-40B4-BE49-F238E27FC236}">
                    <a16:creationId xmlns:a16="http://schemas.microsoft.com/office/drawing/2014/main" id="{183815A2-FC59-6448-A276-4D43D45E51D7}"/>
                  </a:ext>
                </a:extLst>
              </p:cNvPr>
              <p:cNvSpPr txBox="1">
                <a:spLocks noRot="1" noChangeAspect="1" noMove="1" noResize="1" noEditPoints="1" noAdjustHandles="1" noChangeArrowheads="1" noChangeShapeType="1" noTextEdit="1"/>
              </p:cNvSpPr>
              <p:nvPr/>
            </p:nvSpPr>
            <p:spPr>
              <a:xfrm>
                <a:off x="1969904" y="319184"/>
                <a:ext cx="823726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9A348D-514F-EC4E-95DA-642A2C13CD1C}"/>
                  </a:ext>
                </a:extLst>
              </p:cNvPr>
              <p:cNvSpPr txBox="1"/>
              <p:nvPr/>
            </p:nvSpPr>
            <p:spPr>
              <a:xfrm>
                <a:off x="5795351" y="965515"/>
                <a:ext cx="2641078"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m:t>
                          </m:r>
                        </m:sub>
                        <m:sup>
                          <m:r>
                            <a:rPr lang="en-US" i="1">
                              <a:latin typeface="Cambria Math" panose="02040503050406030204" pitchFamily="18" charset="0"/>
                            </a:rPr>
                            <m:t>2</m:t>
                          </m:r>
                        </m:sup>
                      </m:sSubSup>
                      <m:r>
                        <a:rPr lang="en-US" i="1">
                          <a:latin typeface="Cambria Math" panose="02040503050406030204" pitchFamily="18" charset="0"/>
                        </a:rPr>
                        <m:t>=0.6925</m:t>
                      </m:r>
                    </m:oMath>
                  </m:oMathPara>
                </a14:m>
                <a:endParaRPr lang="en-US" dirty="0"/>
              </a:p>
            </p:txBody>
          </p:sp>
        </mc:Choice>
        <mc:Fallback xmlns="">
          <p:sp>
            <p:nvSpPr>
              <p:cNvPr id="8" name="TextBox 7">
                <a:extLst>
                  <a:ext uri="{FF2B5EF4-FFF2-40B4-BE49-F238E27FC236}">
                    <a16:creationId xmlns:a16="http://schemas.microsoft.com/office/drawing/2014/main" id="{E49A348D-514F-EC4E-95DA-642A2C13CD1C}"/>
                  </a:ext>
                </a:extLst>
              </p:cNvPr>
              <p:cNvSpPr txBox="1">
                <a:spLocks noRot="1" noChangeAspect="1" noMove="1" noResize="1" noEditPoints="1" noAdjustHandles="1" noChangeArrowheads="1" noChangeShapeType="1" noTextEdit="1"/>
              </p:cNvSpPr>
              <p:nvPr/>
            </p:nvSpPr>
            <p:spPr>
              <a:xfrm>
                <a:off x="5795351" y="965515"/>
                <a:ext cx="2641078" cy="375552"/>
              </a:xfrm>
              <a:prstGeom prst="rect">
                <a:avLst/>
              </a:prstGeom>
              <a:blipFill>
                <a:blip r:embed="rId5"/>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3AC44F3-2A8A-7F4D-B780-F1062B537A30}"/>
              </a:ext>
            </a:extLst>
          </p:cNvPr>
          <p:cNvCxnSpPr/>
          <p:nvPr/>
        </p:nvCxnSpPr>
        <p:spPr>
          <a:xfrm>
            <a:off x="5795351" y="2295144"/>
            <a:ext cx="0" cy="19202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433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DFE249-5898-044C-992A-6BDA106713E0}"/>
                  </a:ext>
                </a:extLst>
              </p:cNvPr>
              <p:cNvSpPr txBox="1"/>
              <p:nvPr/>
            </p:nvSpPr>
            <p:spPr>
              <a:xfrm>
                <a:off x="649224" y="356616"/>
                <a:ext cx="11146536" cy="1077218"/>
              </a:xfrm>
              <a:prstGeom prst="rect">
                <a:avLst/>
              </a:prstGeom>
              <a:noFill/>
            </p:spPr>
            <p:txBody>
              <a:bodyPr wrap="square" rtlCol="0">
                <a:spAutoFit/>
              </a:bodyPr>
              <a:lstStyle/>
              <a:p>
                <a:r>
                  <a:rPr lang="en-US" sz="3200" u="sng" dirty="0">
                    <a:latin typeface="Cambria Math" panose="02040503050406030204" pitchFamily="18" charset="0"/>
                    <a:ea typeface="Cambria Math" panose="02040503050406030204" pitchFamily="18" charset="0"/>
                  </a:rPr>
                  <a:t>Update 4 Added Interaction Terms</a:t>
                </a:r>
                <a:r>
                  <a:rPr lang="en-US" sz="3200" dirty="0">
                    <a:latin typeface="Cambria Math" panose="02040503050406030204" pitchFamily="18" charset="0"/>
                    <a:ea typeface="Cambria Math" panose="02040503050406030204" pitchFamily="18" charset="0"/>
                  </a:rPr>
                  <a:t>: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4</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5</m:t>
                            </m:r>
                          </m:sub>
                        </m:sSub>
                      </m:e>
                    </m:d>
                    <m:r>
                      <a:rPr lang="en-US" sz="2400" i="1">
                        <a:latin typeface="Cambria Math" panose="02040503050406030204" pitchFamily="18" charset="0"/>
                      </a:rPr>
                      <m:t>, </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8</m:t>
                            </m:r>
                          </m:sub>
                        </m:sSub>
                      </m:e>
                    </m:d>
                    <m:r>
                      <a:rPr lang="en-US" sz="2400" i="1">
                        <a:latin typeface="Cambria Math" panose="02040503050406030204" pitchFamily="18" charset="0"/>
                      </a:rPr>
                      <m:t>, </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e>
                    </m:d>
                    <m:r>
                      <a:rPr lang="en-US" sz="2400" i="1">
                        <a:latin typeface="Cambria Math" panose="02040503050406030204" pitchFamily="18" charset="0"/>
                      </a:rPr>
                      <m:t>, </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4</m:t>
                            </m:r>
                          </m:sub>
                        </m:sSub>
                      </m:e>
                    </m:d>
                  </m:oMath>
                </a14:m>
                <a:endParaRPr lang="en-US" sz="2400" dirty="0"/>
              </a:p>
              <a:p>
                <a:endParaRPr lang="en-US" sz="3200"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DFE249-5898-044C-992A-6BDA106713E0}"/>
                  </a:ext>
                </a:extLst>
              </p:cNvPr>
              <p:cNvSpPr txBox="1">
                <a:spLocks noRot="1" noChangeAspect="1" noMove="1" noResize="1" noEditPoints="1" noAdjustHandles="1" noChangeArrowheads="1" noChangeShapeType="1" noTextEdit="1"/>
              </p:cNvSpPr>
              <p:nvPr/>
            </p:nvSpPr>
            <p:spPr>
              <a:xfrm>
                <a:off x="649224" y="356616"/>
                <a:ext cx="11146536" cy="1077218"/>
              </a:xfrm>
              <a:prstGeom prst="rect">
                <a:avLst/>
              </a:prstGeom>
              <a:blipFill>
                <a:blip r:embed="rId2"/>
                <a:stretch>
                  <a:fillRect l="-1365" t="-5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05D081-703C-B04B-A3D0-8078AF74EFCE}"/>
                  </a:ext>
                </a:extLst>
              </p:cNvPr>
              <p:cNvSpPr txBox="1"/>
              <p:nvPr/>
            </p:nvSpPr>
            <p:spPr>
              <a:xfrm>
                <a:off x="649224" y="1121036"/>
                <a:ext cx="5715000" cy="929550"/>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With this update,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m:t>
                        </m:r>
                      </m:sub>
                      <m:sup>
                        <m:r>
                          <a:rPr lang="en-US" i="1">
                            <a:latin typeface="Cambria Math" panose="02040503050406030204" pitchFamily="18" charset="0"/>
                          </a:rPr>
                          <m:t>2</m:t>
                        </m:r>
                      </m:sup>
                    </m:sSubSup>
                    <m:r>
                      <a:rPr lang="en-US" i="1">
                        <a:latin typeface="Cambria Math" panose="02040503050406030204" pitchFamily="18" charset="0"/>
                      </a:rPr>
                      <m:t>=0.7001</m:t>
                    </m:r>
                  </m:oMath>
                </a14:m>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Note that x6 is testing insignificant with no interactions</a:t>
                </a:r>
                <a:endParaRPr lang="en-US" dirty="0"/>
              </a:p>
            </p:txBody>
          </p:sp>
        </mc:Choice>
        <mc:Fallback xmlns="">
          <p:sp>
            <p:nvSpPr>
              <p:cNvPr id="3" name="TextBox 2">
                <a:extLst>
                  <a:ext uri="{FF2B5EF4-FFF2-40B4-BE49-F238E27FC236}">
                    <a16:creationId xmlns:a16="http://schemas.microsoft.com/office/drawing/2014/main" id="{9E05D081-703C-B04B-A3D0-8078AF74EFCE}"/>
                  </a:ext>
                </a:extLst>
              </p:cNvPr>
              <p:cNvSpPr txBox="1">
                <a:spLocks noRot="1" noChangeAspect="1" noMove="1" noResize="1" noEditPoints="1" noAdjustHandles="1" noChangeArrowheads="1" noChangeShapeType="1" noTextEdit="1"/>
              </p:cNvSpPr>
              <p:nvPr/>
            </p:nvSpPr>
            <p:spPr>
              <a:xfrm>
                <a:off x="649224" y="1121036"/>
                <a:ext cx="5715000" cy="929550"/>
              </a:xfrm>
              <a:prstGeom prst="rect">
                <a:avLst/>
              </a:prstGeom>
              <a:blipFill>
                <a:blip r:embed="rId3"/>
                <a:stretch>
                  <a:fillRect l="-665" t="-2703" b="-9459"/>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F10C4829-C759-4040-9308-A4213091F2BF}"/>
              </a:ext>
            </a:extLst>
          </p:cNvPr>
          <p:cNvPicPr>
            <a:picLocks noChangeAspect="1"/>
          </p:cNvPicPr>
          <p:nvPr/>
        </p:nvPicPr>
        <p:blipFill>
          <a:blip r:embed="rId4"/>
          <a:stretch>
            <a:fillRect/>
          </a:stretch>
        </p:blipFill>
        <p:spPr>
          <a:xfrm>
            <a:off x="6667823" y="1436281"/>
            <a:ext cx="4874953" cy="439166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50E5001-426C-1149-8DE9-A670E13B492B}"/>
              </a:ext>
            </a:extLst>
          </p:cNvPr>
          <p:cNvPicPr>
            <a:picLocks noChangeAspect="1"/>
          </p:cNvPicPr>
          <p:nvPr/>
        </p:nvPicPr>
        <p:blipFill>
          <a:blip r:embed="rId5"/>
          <a:stretch>
            <a:fillRect/>
          </a:stretch>
        </p:blipFill>
        <p:spPr>
          <a:xfrm>
            <a:off x="649224" y="2357996"/>
            <a:ext cx="4874953" cy="3469945"/>
          </a:xfrm>
          <a:prstGeom prst="rect">
            <a:avLst/>
          </a:prstGeom>
        </p:spPr>
      </p:pic>
      <p:cxnSp>
        <p:nvCxnSpPr>
          <p:cNvPr id="11" name="Straight Connector 10">
            <a:extLst>
              <a:ext uri="{FF2B5EF4-FFF2-40B4-BE49-F238E27FC236}">
                <a16:creationId xmlns:a16="http://schemas.microsoft.com/office/drawing/2014/main" id="{E0F47D51-C1AA-7F4B-BEF3-5CD474EA7086}"/>
              </a:ext>
            </a:extLst>
          </p:cNvPr>
          <p:cNvCxnSpPr/>
          <p:nvPr/>
        </p:nvCxnSpPr>
        <p:spPr>
          <a:xfrm>
            <a:off x="6096000" y="2542032"/>
            <a:ext cx="0" cy="311810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69885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ter&#10;&#10;Description automatically generated">
            <a:extLst>
              <a:ext uri="{FF2B5EF4-FFF2-40B4-BE49-F238E27FC236}">
                <a16:creationId xmlns:a16="http://schemas.microsoft.com/office/drawing/2014/main" id="{7F4C5F3C-4B88-A24E-BE5D-F4D526D2A079}"/>
              </a:ext>
            </a:extLst>
          </p:cNvPr>
          <p:cNvPicPr>
            <a:picLocks noChangeAspect="1"/>
          </p:cNvPicPr>
          <p:nvPr/>
        </p:nvPicPr>
        <p:blipFill>
          <a:blip r:embed="rId2"/>
          <a:stretch>
            <a:fillRect/>
          </a:stretch>
        </p:blipFill>
        <p:spPr>
          <a:xfrm>
            <a:off x="6437938" y="133350"/>
            <a:ext cx="5461454" cy="6148578"/>
          </a:xfrm>
          <a:prstGeom prst="rect">
            <a:avLst/>
          </a:prstGeom>
        </p:spPr>
      </p:pic>
      <p:sp>
        <p:nvSpPr>
          <p:cNvPr id="4" name="TextBox 3">
            <a:extLst>
              <a:ext uri="{FF2B5EF4-FFF2-40B4-BE49-F238E27FC236}">
                <a16:creationId xmlns:a16="http://schemas.microsoft.com/office/drawing/2014/main" id="{0F476205-7BDD-AC4F-8532-3B2A434AF400}"/>
              </a:ext>
            </a:extLst>
          </p:cNvPr>
          <p:cNvSpPr txBox="1"/>
          <p:nvPr/>
        </p:nvSpPr>
        <p:spPr>
          <a:xfrm>
            <a:off x="182880" y="133350"/>
            <a:ext cx="3588226" cy="523220"/>
          </a:xfrm>
          <a:prstGeom prst="rect">
            <a:avLst/>
          </a:prstGeom>
          <a:noFill/>
        </p:spPr>
        <p:txBody>
          <a:bodyPr wrap="none" rtlCol="0">
            <a:spAutoFit/>
          </a:bodyPr>
          <a:lstStyle/>
          <a:p>
            <a:r>
              <a:rPr lang="en-US" sz="2800" u="sng" dirty="0">
                <a:latin typeface="Cambria Math" panose="02040503050406030204" pitchFamily="18" charset="0"/>
                <a:ea typeface="Cambria Math" panose="02040503050406030204" pitchFamily="18" charset="0"/>
              </a:rPr>
              <a:t>Update 7 Interactions</a:t>
            </a:r>
            <a:r>
              <a:rPr lang="en-US" sz="2800"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EB6604-E692-F445-A6E2-35C00F494058}"/>
                  </a:ext>
                </a:extLst>
              </p:cNvPr>
              <p:cNvSpPr txBox="1"/>
              <p:nvPr/>
            </p:nvSpPr>
            <p:spPr>
              <a:xfrm>
                <a:off x="292608" y="731520"/>
                <a:ext cx="5907024" cy="1206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e>
                      </m:d>
                    </m:oMath>
                  </m:oMathPara>
                </a14:m>
                <a:endParaRPr lang="en-US" dirty="0"/>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m:t>
                          </m:r>
                        </m:sub>
                        <m:sup>
                          <m:r>
                            <a:rPr lang="en-US" i="1">
                              <a:latin typeface="Cambria Math" panose="02040503050406030204" pitchFamily="18" charset="0"/>
                            </a:rPr>
                            <m:t>2</m:t>
                          </m:r>
                        </m:sup>
                      </m:sSubSup>
                      <m:r>
                        <a:rPr lang="en-US" i="1">
                          <a:latin typeface="Cambria Math" panose="02040503050406030204" pitchFamily="18" charset="0"/>
                        </a:rPr>
                        <m:t>=0.7085</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24EB6604-E692-F445-A6E2-35C00F494058}"/>
                  </a:ext>
                </a:extLst>
              </p:cNvPr>
              <p:cNvSpPr txBox="1">
                <a:spLocks noRot="1" noChangeAspect="1" noMove="1" noResize="1" noEditPoints="1" noAdjustHandles="1" noChangeArrowheads="1" noChangeShapeType="1" noTextEdit="1"/>
              </p:cNvSpPr>
              <p:nvPr/>
            </p:nvSpPr>
            <p:spPr>
              <a:xfrm>
                <a:off x="292608" y="731520"/>
                <a:ext cx="5907024" cy="1206549"/>
              </a:xfrm>
              <a:prstGeom prst="rect">
                <a:avLst/>
              </a:prstGeom>
              <a:blipFill>
                <a:blip r:embed="rId3"/>
                <a:stretch>
                  <a:fillRect/>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85E15F12-2129-6D44-83A5-2A21FA25D185}"/>
              </a:ext>
            </a:extLst>
          </p:cNvPr>
          <p:cNvPicPr>
            <a:picLocks noChangeAspect="1"/>
          </p:cNvPicPr>
          <p:nvPr/>
        </p:nvPicPr>
        <p:blipFill>
          <a:blip r:embed="rId4"/>
          <a:stretch>
            <a:fillRect/>
          </a:stretch>
        </p:blipFill>
        <p:spPr>
          <a:xfrm>
            <a:off x="292608" y="2176272"/>
            <a:ext cx="4974578" cy="4105656"/>
          </a:xfrm>
          <a:prstGeom prst="rect">
            <a:avLst/>
          </a:prstGeom>
        </p:spPr>
      </p:pic>
    </p:spTree>
    <p:extLst>
      <p:ext uri="{BB962C8B-B14F-4D97-AF65-F5344CB8AC3E}">
        <p14:creationId xmlns:p14="http://schemas.microsoft.com/office/powerpoint/2010/main" val="142393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9A990-EF59-9048-8D30-7185EFB4F826}"/>
              </a:ext>
            </a:extLst>
          </p:cNvPr>
          <p:cNvSpPr txBox="1"/>
          <p:nvPr/>
        </p:nvSpPr>
        <p:spPr>
          <a:xfrm>
            <a:off x="420624" y="475488"/>
            <a:ext cx="6062472" cy="584775"/>
          </a:xfrm>
          <a:prstGeom prst="rect">
            <a:avLst/>
          </a:prstGeom>
          <a:noFill/>
        </p:spPr>
        <p:txBody>
          <a:bodyPr wrap="square" rtlCol="0">
            <a:spAutoFit/>
          </a:bodyPr>
          <a:lstStyle/>
          <a:p>
            <a:r>
              <a:rPr lang="en-US" sz="3200" u="sng" dirty="0">
                <a:latin typeface="Cambria Math" panose="02040503050406030204" pitchFamily="18" charset="0"/>
                <a:ea typeface="Cambria Math" panose="02040503050406030204" pitchFamily="18" charset="0"/>
              </a:rPr>
              <a:t>Final Model Before Reduction</a:t>
            </a:r>
            <a:r>
              <a:rPr lang="en-US" sz="3200" dirty="0">
                <a:latin typeface="Cambria Math" panose="02040503050406030204" pitchFamily="18" charset="0"/>
                <a:ea typeface="Cambria Math" panose="02040503050406030204" pitchFamily="18" charset="0"/>
              </a:rPr>
              <a:t>:</a:t>
            </a:r>
          </a:p>
        </p:txBody>
      </p:sp>
      <p:pic>
        <p:nvPicPr>
          <p:cNvPr id="4" name="Picture 3" descr="A picture containing water, computer&#10;&#10;Description automatically generated">
            <a:extLst>
              <a:ext uri="{FF2B5EF4-FFF2-40B4-BE49-F238E27FC236}">
                <a16:creationId xmlns:a16="http://schemas.microsoft.com/office/drawing/2014/main" id="{A0E61AAA-0488-5A4A-BBC6-F64734C2E035}"/>
              </a:ext>
            </a:extLst>
          </p:cNvPr>
          <p:cNvPicPr>
            <a:picLocks noChangeAspect="1"/>
          </p:cNvPicPr>
          <p:nvPr/>
        </p:nvPicPr>
        <p:blipFill>
          <a:blip r:embed="rId2"/>
          <a:stretch>
            <a:fillRect/>
          </a:stretch>
        </p:blipFill>
        <p:spPr>
          <a:xfrm>
            <a:off x="7142635" y="0"/>
            <a:ext cx="5049365" cy="6393676"/>
          </a:xfrm>
          <a:prstGeom prst="rect">
            <a:avLst/>
          </a:prstGeom>
        </p:spPr>
      </p:pic>
      <p:sp>
        <p:nvSpPr>
          <p:cNvPr id="5" name="TextBox 4">
            <a:extLst>
              <a:ext uri="{FF2B5EF4-FFF2-40B4-BE49-F238E27FC236}">
                <a16:creationId xmlns:a16="http://schemas.microsoft.com/office/drawing/2014/main" id="{F60E689C-F6AE-424F-BCAA-C51660BBE0DF}"/>
              </a:ext>
            </a:extLst>
          </p:cNvPr>
          <p:cNvSpPr txBox="1"/>
          <p:nvPr/>
        </p:nvSpPr>
        <p:spPr>
          <a:xfrm>
            <a:off x="420624" y="1628507"/>
            <a:ext cx="6153912"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Cambria Math" panose="02040503050406030204" pitchFamily="18" charset="0"/>
                <a:ea typeface="Cambria Math" panose="02040503050406030204" pitchFamily="18" charset="0"/>
              </a:rPr>
              <a:t>The predictors x1 and x6 are both insignificant resulting from the t-test and they both are not part of any interaction effects </a:t>
            </a:r>
          </a:p>
          <a:p>
            <a:endParaRPr lang="en-US" sz="19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900" dirty="0">
                <a:latin typeface="Cambria Math" panose="02040503050406030204" pitchFamily="18" charset="0"/>
                <a:ea typeface="Cambria Math" panose="02040503050406030204" pitchFamily="18" charset="0"/>
              </a:rPr>
              <a:t>x4 and x8 are part of four interaction effects each </a:t>
            </a:r>
          </a:p>
          <a:p>
            <a:endParaRPr lang="en-US" sz="19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900" dirty="0">
                <a:latin typeface="Cambria Math" panose="02040503050406030204" pitchFamily="18" charset="0"/>
                <a:ea typeface="Cambria Math" panose="02040503050406030204" pitchFamily="18" charset="0"/>
              </a:rPr>
              <a:t>Recall that x4 alone was not significant in the model consisting of only first-order terms </a:t>
            </a:r>
          </a:p>
          <a:p>
            <a:endParaRPr lang="en-US" sz="19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900" dirty="0">
                <a:latin typeface="Cambria Math" panose="02040503050406030204" pitchFamily="18" charset="0"/>
                <a:ea typeface="Cambria Math" panose="02040503050406030204" pitchFamily="18" charset="0"/>
              </a:rPr>
              <a:t>This is a very complicated model that can likely become more complicated considering how much x4 and x8 interact with other variables </a:t>
            </a:r>
          </a:p>
        </p:txBody>
      </p:sp>
      <p:cxnSp>
        <p:nvCxnSpPr>
          <p:cNvPr id="9" name="Straight Connector 8">
            <a:extLst>
              <a:ext uri="{FF2B5EF4-FFF2-40B4-BE49-F238E27FC236}">
                <a16:creationId xmlns:a16="http://schemas.microsoft.com/office/drawing/2014/main" id="{B5086111-B6F3-9B41-8525-FCEF6D0CEC66}"/>
              </a:ext>
            </a:extLst>
          </p:cNvPr>
          <p:cNvCxnSpPr/>
          <p:nvPr/>
        </p:nvCxnSpPr>
        <p:spPr>
          <a:xfrm>
            <a:off x="749808" y="1271016"/>
            <a:ext cx="460857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75474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6EB2A26-7740-1C48-B191-6167338355A8}"/>
              </a:ext>
            </a:extLst>
          </p:cNvPr>
          <p:cNvSpPr txBox="1"/>
          <p:nvPr/>
        </p:nvSpPr>
        <p:spPr>
          <a:xfrm>
            <a:off x="631370" y="856052"/>
            <a:ext cx="3417677" cy="41766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spc="-50" dirty="0">
                <a:solidFill>
                  <a:schemeClr val="tx1">
                    <a:lumMod val="75000"/>
                    <a:lumOff val="25000"/>
                  </a:schemeClr>
                </a:solidFill>
                <a:latin typeface="Cambria Math" panose="02040503050406030204" pitchFamily="18" charset="0"/>
                <a:ea typeface="Cambria Math" panose="02040503050406030204" pitchFamily="18" charset="0"/>
                <a:cs typeface="+mj-cs"/>
              </a:rPr>
              <a:t>Reduce Model to Only Contain Significant Estimates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F96DBF-A537-8A45-ABB9-52C7888A3E49}"/>
                  </a:ext>
                </a:extLst>
              </p:cNvPr>
              <p:cNvSpPr txBox="1"/>
              <p:nvPr/>
            </p:nvSpPr>
            <p:spPr>
              <a:xfrm>
                <a:off x="4434052" y="642258"/>
                <a:ext cx="7126578" cy="2302110"/>
              </a:xfrm>
              <a:prstGeom prst="rect">
                <a:avLst/>
              </a:prstGeom>
            </p:spPr>
            <p:txBody>
              <a:bodyPr vert="horz" lIns="0" tIns="45720" rIns="0" bIns="45720" rtlCol="0">
                <a:normAutofit fontScale="92500"/>
              </a:bodyPr>
              <a:lstStyle/>
              <a:p>
                <a:pPr>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Remove x1 and x6 and conduct a partial F-test to determine if the smaller model is sufficient: </a:t>
                </a:r>
              </a:p>
              <a:p>
                <a:pPr>
                  <a:spcAft>
                    <a:spcPts val="600"/>
                  </a:spcAft>
                  <a:buFont typeface="Calibri" panose="020F0502020204030204" pitchFamily="34" charset="0"/>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𝐻</m:t>
                          </m:r>
                        </m:e>
                        <m:sub>
                          <m:r>
                            <a:rPr lang="en-US" i="1">
                              <a:solidFill>
                                <a:schemeClr val="tx1">
                                  <a:lumMod val="75000"/>
                                  <a:lumOff val="25000"/>
                                </a:schemeClr>
                              </a:solidFill>
                              <a:latin typeface="Cambria Math" panose="02040503050406030204" pitchFamily="18" charset="0"/>
                              <a:ea typeface="Cambria Math" panose="02040503050406030204" pitchFamily="18" charset="0"/>
                            </a:rPr>
                            <m:t>0</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2</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7</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=0  </m:t>
                      </m:r>
                      <m:r>
                        <a:rPr lang="en-US" i="1">
                          <a:solidFill>
                            <a:schemeClr val="tx1">
                              <a:lumMod val="75000"/>
                              <a:lumOff val="25000"/>
                            </a:schemeClr>
                          </a:solidFill>
                          <a:latin typeface="Cambria Math" panose="02040503050406030204" pitchFamily="18" charset="0"/>
                          <a:ea typeface="Cambria Math" panose="02040503050406030204" pitchFamily="18" charset="0"/>
                        </a:rPr>
                        <m:t>𝑣𝑠</m:t>
                      </m:r>
                      <m:r>
                        <a:rPr lang="en-US" i="1">
                          <a:solidFill>
                            <a:schemeClr val="tx1">
                              <a:lumMod val="75000"/>
                              <a:lumOff val="25000"/>
                            </a:schemeClr>
                          </a:solidFill>
                          <a:latin typeface="Cambria Math" panose="02040503050406030204" pitchFamily="18" charset="0"/>
                          <a:ea typeface="Cambria Math" panose="02040503050406030204" pitchFamily="18" charset="0"/>
                        </a:rPr>
                        <m:t>.  </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𝐻</m:t>
                          </m:r>
                        </m:e>
                        <m:sub>
                          <m:r>
                            <a:rPr lang="en-US" i="1">
                              <a:solidFill>
                                <a:schemeClr val="tx1">
                                  <a:lumMod val="75000"/>
                                  <a:lumOff val="25000"/>
                                </a:schemeClr>
                              </a:solidFill>
                              <a:latin typeface="Cambria Math" panose="02040503050406030204" pitchFamily="18" charset="0"/>
                              <a:ea typeface="Cambria Math" panose="02040503050406030204" pitchFamily="18" charset="0"/>
                            </a:rPr>
                            <m:t>1</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ea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ea typeface="Cambria Math" panose="02040503050406030204" pitchFamily="18" charset="0"/>
                            </a:rPr>
                            <m:t>𝑘</m:t>
                          </m:r>
                        </m:sub>
                      </m:sSub>
                      <m:r>
                        <a:rPr lang="en-US" i="1">
                          <a:solidFill>
                            <a:schemeClr val="tx1">
                              <a:lumMod val="75000"/>
                              <a:lumOff val="25000"/>
                            </a:schemeClr>
                          </a:solidFill>
                          <a:latin typeface="Cambria Math" panose="02040503050406030204" pitchFamily="18" charset="0"/>
                          <a:ea typeface="Cambria Math" panose="02040503050406030204" pitchFamily="18" charset="0"/>
                        </a:rPr>
                        <m:t>≠0 </m:t>
                      </m:r>
                      <m:r>
                        <a:rPr lang="en-US" i="1">
                          <a:solidFill>
                            <a:schemeClr val="tx1">
                              <a:lumMod val="75000"/>
                              <a:lumOff val="25000"/>
                            </a:schemeClr>
                          </a:solidFill>
                          <a:latin typeface="Cambria Math" panose="02040503050406030204" pitchFamily="18" charset="0"/>
                          <a:ea typeface="Cambria Math" panose="02040503050406030204" pitchFamily="18" charset="0"/>
                        </a:rPr>
                        <m:t>𝑓𝑜𝑟</m:t>
                      </m:r>
                      <m:r>
                        <a:rPr lang="en-US" i="1">
                          <a:solidFill>
                            <a:schemeClr val="tx1">
                              <a:lumMod val="75000"/>
                              <a:lumOff val="25000"/>
                            </a:schemeClr>
                          </a:solidFill>
                          <a:latin typeface="Cambria Math" panose="02040503050406030204" pitchFamily="18" charset="0"/>
                          <a:ea typeface="Cambria Math" panose="02040503050406030204" pitchFamily="18" charset="0"/>
                        </a:rPr>
                        <m:t> </m:t>
                      </m:r>
                      <m:d>
                        <m:dPr>
                          <m:ctrlPr>
                            <a:rPr lang="en-US" i="1">
                              <a:solidFill>
                                <a:schemeClr val="tx1">
                                  <a:lumMod val="75000"/>
                                  <a:lumOff val="25000"/>
                                </a:schemeClr>
                              </a:solidFill>
                              <a:latin typeface="Cambria Math" panose="02040503050406030204" pitchFamily="18" charset="0"/>
                              <a:ea typeface="Cambria Math" panose="02040503050406030204" pitchFamily="18" charset="0"/>
                            </a:rPr>
                          </m:ctrlPr>
                        </m:dPr>
                        <m:e>
                          <m:r>
                            <a:rPr lang="en-US" i="1">
                              <a:solidFill>
                                <a:schemeClr val="tx1">
                                  <a:lumMod val="75000"/>
                                  <a:lumOff val="25000"/>
                                </a:schemeClr>
                              </a:solidFill>
                              <a:latin typeface="Cambria Math" panose="02040503050406030204" pitchFamily="18" charset="0"/>
                              <a:ea typeface="Cambria Math" panose="02040503050406030204" pitchFamily="18" charset="0"/>
                            </a:rPr>
                            <m:t>𝑘</m:t>
                          </m:r>
                          <m:r>
                            <a:rPr lang="en-US" i="1">
                              <a:solidFill>
                                <a:schemeClr val="tx1">
                                  <a:lumMod val="75000"/>
                                  <a:lumOff val="25000"/>
                                </a:schemeClr>
                              </a:solidFill>
                              <a:latin typeface="Cambria Math" panose="02040503050406030204" pitchFamily="18" charset="0"/>
                              <a:ea typeface="Cambria Math" panose="02040503050406030204" pitchFamily="18" charset="0"/>
                            </a:rPr>
                            <m:t>=1, 2</m:t>
                          </m:r>
                        </m:e>
                      </m:d>
                    </m:oMath>
                  </m:oMathPara>
                </a14:m>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a:p>
                <a:pPr>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The partial F-test results in accepting the null hypothesis, indicating that the extra terms are not necessary. </a:t>
                </a:r>
              </a:p>
            </p:txBody>
          </p:sp>
        </mc:Choice>
        <mc:Fallback xmlns="">
          <p:sp>
            <p:nvSpPr>
              <p:cNvPr id="3" name="TextBox 2">
                <a:extLst>
                  <a:ext uri="{FF2B5EF4-FFF2-40B4-BE49-F238E27FC236}">
                    <a16:creationId xmlns:a16="http://schemas.microsoft.com/office/drawing/2014/main" id="{9BF96DBF-A537-8A45-ABB9-52C7888A3E49}"/>
                  </a:ext>
                </a:extLst>
              </p:cNvPr>
              <p:cNvSpPr txBox="1">
                <a:spLocks noRot="1" noChangeAspect="1" noMove="1" noResize="1" noEditPoints="1" noAdjustHandles="1" noChangeArrowheads="1" noChangeShapeType="1" noTextEdit="1"/>
              </p:cNvSpPr>
              <p:nvPr/>
            </p:nvSpPr>
            <p:spPr>
              <a:xfrm>
                <a:off x="4434052" y="642258"/>
                <a:ext cx="7126578" cy="2302110"/>
              </a:xfrm>
              <a:prstGeom prst="rect">
                <a:avLst/>
              </a:prstGeom>
              <a:blipFill>
                <a:blip r:embed="rId2"/>
                <a:stretch>
                  <a:fillRect l="-1779" t="-1099" r="-356"/>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562B5C8D-82A5-B345-86CF-FA013813F55E}"/>
              </a:ext>
            </a:extLst>
          </p:cNvPr>
          <p:cNvPicPr>
            <a:picLocks noChangeAspect="1"/>
          </p:cNvPicPr>
          <p:nvPr/>
        </p:nvPicPr>
        <p:blipFill>
          <a:blip r:embed="rId3"/>
          <a:stretch>
            <a:fillRect/>
          </a:stretch>
        </p:blipFill>
        <p:spPr>
          <a:xfrm>
            <a:off x="4299323" y="3593809"/>
            <a:ext cx="7396035" cy="2070890"/>
          </a:xfrm>
          <a:prstGeom prst="rect">
            <a:avLst/>
          </a:prstGeom>
        </p:spPr>
      </p:pic>
      <p:sp>
        <p:nvSpPr>
          <p:cNvPr id="16" name="Rectangle 15">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4184236F-5E72-A845-8CEE-0C6303970AFD}"/>
              </a:ext>
            </a:extLst>
          </p:cNvPr>
          <p:cNvCxnSpPr/>
          <p:nvPr/>
        </p:nvCxnSpPr>
        <p:spPr>
          <a:xfrm>
            <a:off x="3730752" y="960120"/>
            <a:ext cx="0" cy="3950208"/>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2058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B9E6E-3C48-4C48-A990-AEA0B76E7F08}"/>
              </a:ext>
            </a:extLst>
          </p:cNvPr>
          <p:cNvSpPr txBox="1"/>
          <p:nvPr/>
        </p:nvSpPr>
        <p:spPr>
          <a:xfrm>
            <a:off x="512064" y="228600"/>
            <a:ext cx="7168896" cy="646331"/>
          </a:xfrm>
          <a:prstGeom prst="rect">
            <a:avLst/>
          </a:prstGeom>
          <a:noFill/>
        </p:spPr>
        <p:txBody>
          <a:bodyPr wrap="square" rtlCol="0">
            <a:spAutoFit/>
          </a:bodyPr>
          <a:lstStyle/>
          <a:p>
            <a:r>
              <a:rPr lang="en-US" sz="3600" u="sng" dirty="0">
                <a:latin typeface="Cambria Math" panose="02040503050406030204" pitchFamily="18" charset="0"/>
                <a:ea typeface="Cambria Math" panose="02040503050406030204" pitchFamily="18" charset="0"/>
              </a:rPr>
              <a:t>Residual Analysis:</a:t>
            </a:r>
          </a:p>
        </p:txBody>
      </p:sp>
      <p:pic>
        <p:nvPicPr>
          <p:cNvPr id="4" name="Picture 3">
            <a:extLst>
              <a:ext uri="{FF2B5EF4-FFF2-40B4-BE49-F238E27FC236}">
                <a16:creationId xmlns:a16="http://schemas.microsoft.com/office/drawing/2014/main" id="{C6056C2E-D139-5449-B317-FD4C3E442839}"/>
              </a:ext>
            </a:extLst>
          </p:cNvPr>
          <p:cNvPicPr>
            <a:picLocks noChangeAspect="1"/>
          </p:cNvPicPr>
          <p:nvPr/>
        </p:nvPicPr>
        <p:blipFill>
          <a:blip r:embed="rId2"/>
          <a:stretch>
            <a:fillRect/>
          </a:stretch>
        </p:blipFill>
        <p:spPr>
          <a:xfrm>
            <a:off x="4217505" y="2609850"/>
            <a:ext cx="7732179" cy="366037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4DABEF2-1B31-0842-8739-958B86DFD40F}"/>
              </a:ext>
            </a:extLst>
          </p:cNvPr>
          <p:cNvPicPr>
            <a:picLocks noChangeAspect="1"/>
          </p:cNvPicPr>
          <p:nvPr/>
        </p:nvPicPr>
        <p:blipFill>
          <a:blip r:embed="rId3"/>
          <a:stretch>
            <a:fillRect/>
          </a:stretch>
        </p:blipFill>
        <p:spPr>
          <a:xfrm>
            <a:off x="7462012" y="282710"/>
            <a:ext cx="4368800" cy="2108200"/>
          </a:xfrm>
          <a:prstGeom prst="rect">
            <a:avLst/>
          </a:prstGeom>
        </p:spPr>
      </p:pic>
      <p:sp>
        <p:nvSpPr>
          <p:cNvPr id="7" name="TextBox 6">
            <a:extLst>
              <a:ext uri="{FF2B5EF4-FFF2-40B4-BE49-F238E27FC236}">
                <a16:creationId xmlns:a16="http://schemas.microsoft.com/office/drawing/2014/main" id="{EAFDFA62-4278-EF49-917E-B608EC98BE86}"/>
              </a:ext>
            </a:extLst>
          </p:cNvPr>
          <p:cNvSpPr txBox="1"/>
          <p:nvPr/>
        </p:nvSpPr>
        <p:spPr>
          <a:xfrm>
            <a:off x="626364" y="940637"/>
            <a:ext cx="59527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residuals appear to be normally distributed in the normal QQ plot </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Shapiro-Wilk test confirms that the residuals are normally distributed </a:t>
            </a:r>
          </a:p>
        </p:txBody>
      </p:sp>
      <p:sp>
        <p:nvSpPr>
          <p:cNvPr id="8" name="TextBox 7">
            <a:extLst>
              <a:ext uri="{FF2B5EF4-FFF2-40B4-BE49-F238E27FC236}">
                <a16:creationId xmlns:a16="http://schemas.microsoft.com/office/drawing/2014/main" id="{E635B514-EA55-0C48-A649-E6893C7917E3}"/>
              </a:ext>
            </a:extLst>
          </p:cNvPr>
          <p:cNvSpPr txBox="1"/>
          <p:nvPr/>
        </p:nvSpPr>
        <p:spPr>
          <a:xfrm>
            <a:off x="640080" y="2670048"/>
            <a:ext cx="2962656"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Residuals vs. Fit plot does not indicate any issues with non-linearity or non-constant variance</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Since the assumptions are satisfied, the model is safe to use for inference and prediction</a:t>
            </a:r>
          </a:p>
        </p:txBody>
      </p:sp>
    </p:spTree>
    <p:extLst>
      <p:ext uri="{BB962C8B-B14F-4D97-AF65-F5344CB8AC3E}">
        <p14:creationId xmlns:p14="http://schemas.microsoft.com/office/powerpoint/2010/main" val="247860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350147-E9FD-7045-8024-0A043AB5F783}"/>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b="1" dirty="0">
                <a:latin typeface="Cambria Math" panose="02040503050406030204" pitchFamily="18" charset="0"/>
                <a:ea typeface="Cambria Math" panose="02040503050406030204" pitchFamily="18" charset="0"/>
              </a:rPr>
              <a:t>Research Questions</a:t>
            </a:r>
          </a:p>
        </p:txBody>
      </p:sp>
      <p:cxnSp>
        <p:nvCxnSpPr>
          <p:cNvPr id="27" name="Straight Connector 26">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extBox 2">
            <a:extLst>
              <a:ext uri="{FF2B5EF4-FFF2-40B4-BE49-F238E27FC236}">
                <a16:creationId xmlns:a16="http://schemas.microsoft.com/office/drawing/2014/main" id="{5E75D262-86C5-40C6-BBB0-9660819920D2}"/>
              </a:ext>
            </a:extLst>
          </p:cNvPr>
          <p:cNvGraphicFramePr/>
          <p:nvPr>
            <p:extLst>
              <p:ext uri="{D42A27DB-BD31-4B8C-83A1-F6EECF244321}">
                <p14:modId xmlns:p14="http://schemas.microsoft.com/office/powerpoint/2010/main" val="286184141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12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9E433-4DE0-C249-8305-30AD4976C3ED}"/>
              </a:ext>
            </a:extLst>
          </p:cNvPr>
          <p:cNvSpPr txBox="1"/>
          <p:nvPr/>
        </p:nvSpPr>
        <p:spPr>
          <a:xfrm>
            <a:off x="457200" y="246888"/>
            <a:ext cx="11164824" cy="523220"/>
          </a:xfrm>
          <a:prstGeom prst="rect">
            <a:avLst/>
          </a:prstGeom>
          <a:noFill/>
        </p:spPr>
        <p:txBody>
          <a:bodyPr wrap="square" rtlCol="0">
            <a:spAutoFit/>
          </a:bodyPr>
          <a:lstStyle/>
          <a:p>
            <a:r>
              <a:rPr lang="en-US" sz="2800" b="1" dirty="0">
                <a:solidFill>
                  <a:schemeClr val="bg1"/>
                </a:solidFill>
                <a:latin typeface="Cambria Math" panose="02040503050406030204" pitchFamily="18" charset="0"/>
                <a:ea typeface="Cambria Math" panose="02040503050406030204" pitchFamily="18" charset="0"/>
              </a:rPr>
              <a:t>The Model By Genres</a:t>
            </a:r>
            <a:r>
              <a:rPr lang="en-US" sz="2800" b="1" dirty="0">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AA7DA5-EB5A-3646-9E11-5E69E65D5D60}"/>
                  </a:ext>
                </a:extLst>
              </p:cNvPr>
              <p:cNvSpPr txBox="1"/>
              <p:nvPr/>
            </p:nvSpPr>
            <p:spPr>
              <a:xfrm>
                <a:off x="457200" y="850392"/>
                <a:ext cx="11164824" cy="5217134"/>
              </a:xfrm>
              <a:prstGeom prst="rect">
                <a:avLst/>
              </a:prstGeom>
              <a:noFill/>
            </p:spPr>
            <p:txBody>
              <a:bodyPr wrap="square" rtlCol="0">
                <a:spAutoFit/>
              </a:bodyPr>
              <a:lstStyle/>
              <a:p>
                <a:pPr algn="ctr"/>
                <a:r>
                  <a:rPr lang="en-US" sz="2000" b="1" u="sng" dirty="0">
                    <a:solidFill>
                      <a:schemeClr val="bg1"/>
                    </a:solidFill>
                    <a:latin typeface="Cambria Math" panose="02040503050406030204" pitchFamily="18" charset="0"/>
                    <a:ea typeface="Cambria Math" panose="02040503050406030204" pitchFamily="18" charset="0"/>
                  </a:rPr>
                  <a:t>Alternative/Reggae</a:t>
                </a:r>
              </a:p>
              <a:p>
                <a:endParaRPr lang="en-US" sz="12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500" i="1">
                              <a:solidFill>
                                <a:schemeClr val="bg1"/>
                              </a:solidFill>
                              <a:latin typeface="Cambria Math" panose="02040503050406030204" pitchFamily="18" charset="0"/>
                            </a:rPr>
                          </m:ctrlPr>
                        </m:sSubPr>
                        <m:e>
                          <m:acc>
                            <m:accPr>
                              <m:chr m:val="̂"/>
                              <m:ctrlPr>
                                <a:rPr lang="en-US" sz="1500" i="1">
                                  <a:solidFill>
                                    <a:schemeClr val="bg1"/>
                                  </a:solidFill>
                                  <a:latin typeface="Cambria Math" panose="02040503050406030204" pitchFamily="18" charset="0"/>
                                </a:rPr>
                              </m:ctrlPr>
                            </m:accPr>
                            <m:e>
                              <m:r>
                                <a:rPr lang="en-US" sz="1500" i="1">
                                  <a:solidFill>
                                    <a:schemeClr val="bg1"/>
                                  </a:solidFill>
                                  <a:latin typeface="Cambria Math" panose="02040503050406030204" pitchFamily="18" charset="0"/>
                                </a:rPr>
                                <m:t>𝑌</m:t>
                              </m:r>
                            </m:e>
                          </m:acc>
                        </m:e>
                        <m:sub>
                          <m:r>
                            <a:rPr lang="en-US" sz="1500" i="1">
                              <a:solidFill>
                                <a:schemeClr val="bg1"/>
                              </a:solidFill>
                              <a:latin typeface="Cambria Math" panose="02040503050406030204" pitchFamily="18" charset="0"/>
                            </a:rPr>
                            <m:t>𝑖</m:t>
                          </m:r>
                        </m:sub>
                      </m:sSub>
                      <m:r>
                        <a:rPr lang="en-US" sz="1500" i="1">
                          <a:solidFill>
                            <a:schemeClr val="bg1"/>
                          </a:solidFill>
                          <a:latin typeface="Cambria Math" panose="02040503050406030204" pitchFamily="18" charset="0"/>
                        </a:rPr>
                        <m:t>=0.96−0.25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r>
                        <a:rPr lang="en-US" sz="1500" i="1">
                          <a:solidFill>
                            <a:schemeClr val="bg1"/>
                          </a:solidFill>
                          <a:latin typeface="Cambria Math" panose="02040503050406030204" pitchFamily="18" charset="0"/>
                        </a:rPr>
                        <m:t>+0.07</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+1.09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−0.19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+0.48</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+0.94</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−0.42</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−0.05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+0.06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−0.23</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−0.75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oMath>
                  </m:oMathPara>
                </a14:m>
                <a:endParaRPr lang="en-US" sz="1500" dirty="0">
                  <a:solidFill>
                    <a:schemeClr val="bg1"/>
                  </a:solidFill>
                </a:endParaRPr>
              </a:p>
              <a:p>
                <a:endParaRPr lang="en-US" sz="2000" dirty="0">
                  <a:solidFill>
                    <a:schemeClr val="bg1"/>
                  </a:solidFill>
                </a:endParaRPr>
              </a:p>
              <a:p>
                <a:pPr algn="ctr"/>
                <a:r>
                  <a:rPr lang="en-US" sz="2000" b="1" u="sng" dirty="0">
                    <a:solidFill>
                      <a:schemeClr val="bg1"/>
                    </a:solidFill>
                    <a:latin typeface="Cambria Math" panose="02040503050406030204" pitchFamily="18" charset="0"/>
                    <a:ea typeface="Cambria Math" panose="02040503050406030204" pitchFamily="18" charset="0"/>
                  </a:rPr>
                  <a:t>Country</a:t>
                </a:r>
                <a:r>
                  <a:rPr lang="en-US" sz="2000" dirty="0">
                    <a:solidFill>
                      <a:schemeClr val="bg1"/>
                    </a:solidFill>
                    <a:latin typeface="Cambria Math" panose="02040503050406030204" pitchFamily="18" charset="0"/>
                    <a:ea typeface="Cambria Math" panose="02040503050406030204" pitchFamily="18" charset="0"/>
                  </a:rPr>
                  <a:t> </a:t>
                </a:r>
              </a:p>
              <a:p>
                <a:endParaRPr lang="en-US" sz="12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500" i="1">
                              <a:solidFill>
                                <a:schemeClr val="bg1"/>
                              </a:solidFill>
                              <a:latin typeface="Cambria Math" panose="02040503050406030204" pitchFamily="18" charset="0"/>
                            </a:rPr>
                          </m:ctrlPr>
                        </m:sSubPr>
                        <m:e>
                          <m:acc>
                            <m:accPr>
                              <m:chr m:val="̂"/>
                              <m:ctrlPr>
                                <a:rPr lang="en-US" sz="1500" i="1">
                                  <a:solidFill>
                                    <a:schemeClr val="bg1"/>
                                  </a:solidFill>
                                  <a:latin typeface="Cambria Math" panose="02040503050406030204" pitchFamily="18" charset="0"/>
                                </a:rPr>
                              </m:ctrlPr>
                            </m:accPr>
                            <m:e>
                              <m:r>
                                <a:rPr lang="en-US" sz="1500" i="1">
                                  <a:solidFill>
                                    <a:schemeClr val="bg1"/>
                                  </a:solidFill>
                                  <a:latin typeface="Cambria Math" panose="02040503050406030204" pitchFamily="18" charset="0"/>
                                </a:rPr>
                                <m:t>𝑌</m:t>
                              </m:r>
                            </m:e>
                          </m:acc>
                        </m:e>
                        <m:sub>
                          <m:r>
                            <a:rPr lang="en-US" sz="1500" i="1">
                              <a:solidFill>
                                <a:schemeClr val="bg1"/>
                              </a:solidFill>
                              <a:latin typeface="Cambria Math" panose="02040503050406030204" pitchFamily="18" charset="0"/>
                            </a:rPr>
                            <m:t>𝑖</m:t>
                          </m:r>
                        </m:sub>
                      </m:sSub>
                      <m:r>
                        <a:rPr lang="en-US" sz="1500" i="1">
                          <a:solidFill>
                            <a:schemeClr val="bg1"/>
                          </a:solidFill>
                          <a:latin typeface="Cambria Math" panose="02040503050406030204" pitchFamily="18" charset="0"/>
                        </a:rPr>
                        <m:t>=0.94−0.25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r>
                        <a:rPr lang="en-US" sz="1500" i="1">
                          <a:solidFill>
                            <a:schemeClr val="bg1"/>
                          </a:solidFill>
                          <a:latin typeface="Cambria Math" panose="02040503050406030204" pitchFamily="18" charset="0"/>
                        </a:rPr>
                        <m:t>+0.07</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+0.88</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−0.19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+0.56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+0.94</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−0.42</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−0.05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+0.06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−0.23</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−0.75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oMath>
                  </m:oMathPara>
                </a14:m>
                <a:endParaRPr lang="en-US" sz="1500" dirty="0">
                  <a:solidFill>
                    <a:schemeClr val="bg1"/>
                  </a:solidFill>
                </a:endParaRPr>
              </a:p>
              <a:p>
                <a:endParaRPr lang="en-US" sz="2000" b="1" dirty="0">
                  <a:solidFill>
                    <a:schemeClr val="bg1"/>
                  </a:solidFill>
                  <a:latin typeface="Cambria Math" panose="02040503050406030204" pitchFamily="18" charset="0"/>
                  <a:ea typeface="Cambria Math" panose="02040503050406030204" pitchFamily="18" charset="0"/>
                </a:endParaRPr>
              </a:p>
              <a:p>
                <a:pPr algn="ctr"/>
                <a:r>
                  <a:rPr lang="en-US" sz="2000" b="1" u="sng" dirty="0">
                    <a:solidFill>
                      <a:schemeClr val="bg1"/>
                    </a:solidFill>
                    <a:latin typeface="Cambria Math" panose="02040503050406030204" pitchFamily="18" charset="0"/>
                    <a:ea typeface="Cambria Math" panose="02040503050406030204" pitchFamily="18" charset="0"/>
                  </a:rPr>
                  <a:t>Electronic Dance</a:t>
                </a:r>
              </a:p>
              <a:p>
                <a:endParaRPr lang="en-US" sz="1200" b="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500" i="1">
                              <a:solidFill>
                                <a:schemeClr val="bg1"/>
                              </a:solidFill>
                              <a:latin typeface="Cambria Math" panose="02040503050406030204" pitchFamily="18" charset="0"/>
                            </a:rPr>
                          </m:ctrlPr>
                        </m:sSubPr>
                        <m:e>
                          <m:acc>
                            <m:accPr>
                              <m:chr m:val="̂"/>
                              <m:ctrlPr>
                                <a:rPr lang="en-US" sz="1500" i="1">
                                  <a:solidFill>
                                    <a:schemeClr val="bg1"/>
                                  </a:solidFill>
                                  <a:latin typeface="Cambria Math" panose="02040503050406030204" pitchFamily="18" charset="0"/>
                                </a:rPr>
                              </m:ctrlPr>
                            </m:accPr>
                            <m:e>
                              <m:r>
                                <a:rPr lang="en-US" sz="1500" i="1">
                                  <a:solidFill>
                                    <a:schemeClr val="bg1"/>
                                  </a:solidFill>
                                  <a:latin typeface="Cambria Math" panose="02040503050406030204" pitchFamily="18" charset="0"/>
                                </a:rPr>
                                <m:t>𝑌</m:t>
                              </m:r>
                            </m:e>
                          </m:acc>
                        </m:e>
                        <m:sub>
                          <m:r>
                            <a:rPr lang="en-US" sz="1500" i="1">
                              <a:solidFill>
                                <a:schemeClr val="bg1"/>
                              </a:solidFill>
                              <a:latin typeface="Cambria Math" panose="02040503050406030204" pitchFamily="18" charset="0"/>
                            </a:rPr>
                            <m:t>𝑖</m:t>
                          </m:r>
                        </m:sub>
                      </m:sSub>
                      <m:r>
                        <a:rPr lang="en-US" sz="1500" i="1">
                          <a:solidFill>
                            <a:schemeClr val="bg1"/>
                          </a:solidFill>
                          <a:latin typeface="Cambria Math" panose="02040503050406030204" pitchFamily="18" charset="0"/>
                        </a:rPr>
                        <m:t>=1.04−0.25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r>
                        <a:rPr lang="en-US" sz="1500" i="1">
                          <a:solidFill>
                            <a:schemeClr val="bg1"/>
                          </a:solidFill>
                          <a:latin typeface="Cambria Math" panose="02040503050406030204" pitchFamily="18" charset="0"/>
                        </a:rPr>
                        <m:t>+0.07</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+0.56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−0.19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+0.39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+0.94</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−0.42</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−0.05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+0.06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−0.23</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−0.75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oMath>
                  </m:oMathPara>
                </a14:m>
                <a:endParaRPr lang="en-US" sz="1500" dirty="0">
                  <a:solidFill>
                    <a:schemeClr val="bg1"/>
                  </a:solidFill>
                </a:endParaRPr>
              </a:p>
              <a:p>
                <a:endParaRPr lang="en-US" sz="2000" dirty="0">
                  <a:solidFill>
                    <a:schemeClr val="bg1"/>
                  </a:solidFill>
                  <a:latin typeface="Cambria Math" panose="02040503050406030204" pitchFamily="18" charset="0"/>
                  <a:ea typeface="Cambria Math" panose="02040503050406030204" pitchFamily="18" charset="0"/>
                </a:endParaRPr>
              </a:p>
              <a:p>
                <a:pPr algn="ctr"/>
                <a:r>
                  <a:rPr lang="en-US" sz="2000" b="1" u="sng" dirty="0">
                    <a:solidFill>
                      <a:schemeClr val="bg1"/>
                    </a:solidFill>
                    <a:latin typeface="Cambria Math" panose="02040503050406030204" pitchFamily="18" charset="0"/>
                    <a:ea typeface="Cambria Math" panose="02040503050406030204" pitchFamily="18" charset="0"/>
                  </a:rPr>
                  <a:t>Hip Hop</a:t>
                </a:r>
              </a:p>
              <a:p>
                <a:endParaRPr lang="en-US" sz="12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500" i="1">
                              <a:solidFill>
                                <a:schemeClr val="bg1"/>
                              </a:solidFill>
                              <a:latin typeface="Cambria Math" panose="02040503050406030204" pitchFamily="18" charset="0"/>
                            </a:rPr>
                          </m:ctrlPr>
                        </m:sSubPr>
                        <m:e>
                          <m:acc>
                            <m:accPr>
                              <m:chr m:val="̂"/>
                              <m:ctrlPr>
                                <a:rPr lang="en-US" sz="1500" i="1">
                                  <a:solidFill>
                                    <a:schemeClr val="bg1"/>
                                  </a:solidFill>
                                  <a:latin typeface="Cambria Math" panose="02040503050406030204" pitchFamily="18" charset="0"/>
                                </a:rPr>
                              </m:ctrlPr>
                            </m:accPr>
                            <m:e>
                              <m:r>
                                <a:rPr lang="en-US" sz="1500" i="1">
                                  <a:solidFill>
                                    <a:schemeClr val="bg1"/>
                                  </a:solidFill>
                                  <a:latin typeface="Cambria Math" panose="02040503050406030204" pitchFamily="18" charset="0"/>
                                </a:rPr>
                                <m:t>𝑌</m:t>
                              </m:r>
                            </m:e>
                          </m:acc>
                        </m:e>
                        <m:sub>
                          <m:r>
                            <a:rPr lang="en-US" sz="1500" i="1">
                              <a:solidFill>
                                <a:schemeClr val="bg1"/>
                              </a:solidFill>
                              <a:latin typeface="Cambria Math" panose="02040503050406030204" pitchFamily="18" charset="0"/>
                            </a:rPr>
                            <m:t>𝑖</m:t>
                          </m:r>
                        </m:sub>
                      </m:sSub>
                      <m:r>
                        <a:rPr lang="en-US" sz="1500" i="1">
                          <a:solidFill>
                            <a:schemeClr val="bg1"/>
                          </a:solidFill>
                          <a:latin typeface="Cambria Math" panose="02040503050406030204" pitchFamily="18" charset="0"/>
                        </a:rPr>
                        <m:t>=0.9−0.25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r>
                        <a:rPr lang="en-US" sz="1500" i="1">
                          <a:solidFill>
                            <a:schemeClr val="bg1"/>
                          </a:solidFill>
                          <a:latin typeface="Cambria Math" panose="02040503050406030204" pitchFamily="18" charset="0"/>
                        </a:rPr>
                        <m:t>+0.07</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+0.55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−0.19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+0.66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+0.94</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−0.05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+0.06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−0.23</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−0.75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oMath>
                  </m:oMathPara>
                </a14:m>
                <a:endParaRPr lang="en-US" sz="1500" dirty="0">
                  <a:solidFill>
                    <a:schemeClr val="bg1"/>
                  </a:solidFill>
                </a:endParaRPr>
              </a:p>
              <a:p>
                <a:endParaRPr lang="en-US" sz="2000" dirty="0">
                  <a:solidFill>
                    <a:schemeClr val="bg1"/>
                  </a:solidFill>
                  <a:latin typeface="Cambria Math" panose="02040503050406030204" pitchFamily="18" charset="0"/>
                  <a:ea typeface="Cambria Math" panose="02040503050406030204" pitchFamily="18" charset="0"/>
                </a:endParaRPr>
              </a:p>
              <a:p>
                <a:pPr algn="ctr"/>
                <a:r>
                  <a:rPr lang="en-US" sz="2000" b="1" u="sng" dirty="0">
                    <a:solidFill>
                      <a:schemeClr val="bg1"/>
                    </a:solidFill>
                    <a:latin typeface="Cambria Math" panose="02040503050406030204" pitchFamily="18" charset="0"/>
                    <a:ea typeface="Cambria Math" panose="02040503050406030204" pitchFamily="18" charset="0"/>
                  </a:rPr>
                  <a:t>Pop</a:t>
                </a:r>
                <a:r>
                  <a:rPr lang="en-US" sz="2000" u="sng" dirty="0">
                    <a:solidFill>
                      <a:schemeClr val="bg1"/>
                    </a:solidFill>
                    <a:latin typeface="Cambria Math" panose="02040503050406030204" pitchFamily="18" charset="0"/>
                    <a:ea typeface="Cambria Math" panose="02040503050406030204" pitchFamily="18" charset="0"/>
                  </a:rPr>
                  <a:t> </a:t>
                </a:r>
              </a:p>
              <a:p>
                <a:endParaRPr lang="en-US" sz="1200"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500" i="1">
                              <a:solidFill>
                                <a:schemeClr val="bg1"/>
                              </a:solidFill>
                              <a:latin typeface="Cambria Math" panose="02040503050406030204" pitchFamily="18" charset="0"/>
                            </a:rPr>
                          </m:ctrlPr>
                        </m:sSubPr>
                        <m:e>
                          <m:acc>
                            <m:accPr>
                              <m:chr m:val="̂"/>
                              <m:ctrlPr>
                                <a:rPr lang="en-US" sz="1500" i="1">
                                  <a:solidFill>
                                    <a:schemeClr val="bg1"/>
                                  </a:solidFill>
                                  <a:latin typeface="Cambria Math" panose="02040503050406030204" pitchFamily="18" charset="0"/>
                                </a:rPr>
                              </m:ctrlPr>
                            </m:accPr>
                            <m:e>
                              <m:r>
                                <a:rPr lang="en-US" sz="1500" i="1">
                                  <a:solidFill>
                                    <a:schemeClr val="bg1"/>
                                  </a:solidFill>
                                  <a:latin typeface="Cambria Math" panose="02040503050406030204" pitchFamily="18" charset="0"/>
                                </a:rPr>
                                <m:t>𝑌</m:t>
                              </m:r>
                            </m:e>
                          </m:acc>
                        </m:e>
                        <m:sub>
                          <m:r>
                            <a:rPr lang="en-US" sz="1500" i="1">
                              <a:solidFill>
                                <a:schemeClr val="bg1"/>
                              </a:solidFill>
                              <a:latin typeface="Cambria Math" panose="02040503050406030204" pitchFamily="18" charset="0"/>
                            </a:rPr>
                            <m:t>𝑖</m:t>
                          </m:r>
                        </m:sub>
                      </m:sSub>
                      <m:r>
                        <a:rPr lang="en-US" sz="1500" i="1">
                          <a:solidFill>
                            <a:schemeClr val="bg1"/>
                          </a:solidFill>
                          <a:latin typeface="Cambria Math" panose="02040503050406030204" pitchFamily="18" charset="0"/>
                        </a:rPr>
                        <m:t>=0.92−0.25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r>
                        <a:rPr lang="en-US" sz="1500" i="1">
                          <a:solidFill>
                            <a:schemeClr val="bg1"/>
                          </a:solidFill>
                          <a:latin typeface="Cambria Math" panose="02040503050406030204" pitchFamily="18" charset="0"/>
                        </a:rPr>
                        <m:t>+0.07</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+0.76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−0.19</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+0.55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+0.94</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r>
                        <a:rPr lang="en-US" sz="1500" i="1">
                          <a:solidFill>
                            <a:schemeClr val="bg1"/>
                          </a:solidFill>
                          <a:latin typeface="Cambria Math" panose="02040503050406030204" pitchFamily="18" charset="0"/>
                        </a:rPr>
                        <m:t>−0.42</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−0.05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2</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r>
                        <a:rPr lang="en-US" sz="1500" i="1">
                          <a:solidFill>
                            <a:schemeClr val="bg1"/>
                          </a:solidFill>
                          <a:latin typeface="Cambria Math" panose="02040503050406030204" pitchFamily="18" charset="0"/>
                        </a:rPr>
                        <m:t>+0.06</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3</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r>
                        <a:rPr lang="en-US" sz="1500" i="1">
                          <a:solidFill>
                            <a:schemeClr val="bg1"/>
                          </a:solidFill>
                          <a:latin typeface="Cambria Math" panose="02040503050406030204" pitchFamily="18" charset="0"/>
                        </a:rPr>
                        <m:t>−0.23</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5</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r>
                        <a:rPr lang="en-US" sz="1500" i="1">
                          <a:solidFill>
                            <a:schemeClr val="bg1"/>
                          </a:solidFill>
                          <a:latin typeface="Cambria Math" panose="02040503050406030204" pitchFamily="18" charset="0"/>
                        </a:rPr>
                        <m:t>−0.75</m:t>
                      </m:r>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4</m:t>
                          </m:r>
                        </m:sub>
                      </m:sSub>
                      <m:sSub>
                        <m:sSubPr>
                          <m:ctrlPr>
                            <a:rPr lang="en-US" sz="1500" i="1">
                              <a:solidFill>
                                <a:schemeClr val="bg1"/>
                              </a:solidFill>
                              <a:latin typeface="Cambria Math" panose="02040503050406030204" pitchFamily="18" charset="0"/>
                            </a:rPr>
                          </m:ctrlPr>
                        </m:sSubPr>
                        <m:e>
                          <m:r>
                            <a:rPr lang="en-US" sz="1500" i="1">
                              <a:solidFill>
                                <a:schemeClr val="bg1"/>
                              </a:solidFill>
                              <a:latin typeface="Cambria Math" panose="02040503050406030204" pitchFamily="18" charset="0"/>
                            </a:rPr>
                            <m:t>𝑥</m:t>
                          </m:r>
                        </m:e>
                        <m:sub>
                          <m:r>
                            <a:rPr lang="en-US" sz="1500" i="1">
                              <a:solidFill>
                                <a:schemeClr val="bg1"/>
                              </a:solidFill>
                              <a:latin typeface="Cambria Math" panose="02040503050406030204" pitchFamily="18" charset="0"/>
                            </a:rPr>
                            <m:t>8</m:t>
                          </m:r>
                        </m:sub>
                      </m:sSub>
                    </m:oMath>
                  </m:oMathPara>
                </a14:m>
                <a:endParaRPr lang="en-US" sz="1500" dirty="0">
                  <a:solidFill>
                    <a:schemeClr val="bg1"/>
                  </a:solidFill>
                </a:endParaRPr>
              </a:p>
              <a:p>
                <a:endParaRPr lang="en-US"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F1AA7DA5-EB5A-3646-9E11-5E69E65D5D60}"/>
                  </a:ext>
                </a:extLst>
              </p:cNvPr>
              <p:cNvSpPr txBox="1">
                <a:spLocks noRot="1" noChangeAspect="1" noMove="1" noResize="1" noEditPoints="1" noAdjustHandles="1" noChangeArrowheads="1" noChangeShapeType="1" noTextEdit="1"/>
              </p:cNvSpPr>
              <p:nvPr/>
            </p:nvSpPr>
            <p:spPr>
              <a:xfrm>
                <a:off x="457200" y="850392"/>
                <a:ext cx="11164824" cy="5217134"/>
              </a:xfrm>
              <a:prstGeom prst="rect">
                <a:avLst/>
              </a:prstGeom>
              <a:blipFill>
                <a:blip r:embed="rId2"/>
                <a:stretch>
                  <a:fillRect t="-485"/>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E1AD2FB-C7D6-A646-98CF-7501CF994911}"/>
              </a:ext>
            </a:extLst>
          </p:cNvPr>
          <p:cNvCxnSpPr/>
          <p:nvPr/>
        </p:nvCxnSpPr>
        <p:spPr>
          <a:xfrm>
            <a:off x="265176" y="1453896"/>
            <a:ext cx="0" cy="4087368"/>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A32ABB61-F619-C041-BED1-BD25105D5067}"/>
              </a:ext>
            </a:extLst>
          </p:cNvPr>
          <p:cNvCxnSpPr/>
          <p:nvPr/>
        </p:nvCxnSpPr>
        <p:spPr>
          <a:xfrm>
            <a:off x="11728704" y="1453896"/>
            <a:ext cx="0" cy="4087368"/>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134575D1-FA13-954C-88B4-220938BDD975}"/>
              </a:ext>
            </a:extLst>
          </p:cNvPr>
          <p:cNvCxnSpPr/>
          <p:nvPr/>
        </p:nvCxnSpPr>
        <p:spPr>
          <a:xfrm>
            <a:off x="612648" y="850392"/>
            <a:ext cx="3008376"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Graphic 9" descr="Music notation">
            <a:extLst>
              <a:ext uri="{FF2B5EF4-FFF2-40B4-BE49-F238E27FC236}">
                <a16:creationId xmlns:a16="http://schemas.microsoft.com/office/drawing/2014/main" id="{2EF3819B-829F-3F41-B293-B50640D8D9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8152" y="0"/>
            <a:ext cx="1466088" cy="1298435"/>
          </a:xfrm>
          <a:prstGeom prst="rect">
            <a:avLst/>
          </a:prstGeom>
        </p:spPr>
      </p:pic>
    </p:spTree>
    <p:extLst>
      <p:ext uri="{BB962C8B-B14F-4D97-AF65-F5344CB8AC3E}">
        <p14:creationId xmlns:p14="http://schemas.microsoft.com/office/powerpoint/2010/main" val="1066034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4049-1AF7-674E-8477-D53EBA51EB91}"/>
              </a:ext>
            </a:extLst>
          </p:cNvPr>
          <p:cNvSpPr>
            <a:spLocks noGrp="1"/>
          </p:cNvSpPr>
          <p:nvPr>
            <p:ph type="title"/>
          </p:nvPr>
        </p:nvSpPr>
        <p:spPr>
          <a:xfrm>
            <a:off x="643465" y="429767"/>
            <a:ext cx="3517567" cy="2093975"/>
          </a:xfrm>
        </p:spPr>
        <p:txBody>
          <a:bodyPr/>
          <a:lstStyle/>
          <a:p>
            <a:r>
              <a:rPr lang="en-US" dirty="0">
                <a:latin typeface="Cambria Math" panose="02040503050406030204" pitchFamily="18" charset="0"/>
                <a:ea typeface="Cambria Math" panose="02040503050406030204" pitchFamily="18" charset="0"/>
              </a:rPr>
              <a:t>Interpretation of Numeric Interaction Effects</a:t>
            </a:r>
          </a:p>
        </p:txBody>
      </p:sp>
      <p:sp>
        <p:nvSpPr>
          <p:cNvPr id="3" name="Content Placeholder 2">
            <a:extLst>
              <a:ext uri="{FF2B5EF4-FFF2-40B4-BE49-F238E27FC236}">
                <a16:creationId xmlns:a16="http://schemas.microsoft.com/office/drawing/2014/main" id="{F1C2C095-C8D5-DC4E-AAC6-FFEFD6B5A9D7}"/>
              </a:ext>
            </a:extLst>
          </p:cNvPr>
          <p:cNvSpPr>
            <a:spLocks noGrp="1"/>
          </p:cNvSpPr>
          <p:nvPr>
            <p:ph idx="1"/>
          </p:nvPr>
        </p:nvSpPr>
        <p:spPr>
          <a:xfrm>
            <a:off x="4764024" y="429767"/>
            <a:ext cx="7269480" cy="6231829"/>
          </a:xfrm>
        </p:spPr>
        <p:txBody>
          <a:bodyPr>
            <a:normAutofit/>
          </a:bodyPr>
          <a:lstStyle/>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(x4, x5): </a:t>
            </a:r>
            <a:r>
              <a:rPr lang="en-US" sz="1500" dirty="0">
                <a:latin typeface="Cambria Math" panose="02040503050406030204" pitchFamily="18" charset="0"/>
                <a:ea typeface="Cambria Math" panose="02040503050406030204" pitchFamily="18" charset="0"/>
              </a:rPr>
              <a:t>For a one unit increase in x4, the average energy is expected to change by 1.088 + 0.94x5, while for a one unit increase in x5, the average energy is expected to change by -0.189 + 0.94x4, provided all other predictors remain fixed for both cases.</a:t>
            </a:r>
          </a:p>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(x2, x8): </a:t>
            </a:r>
            <a:r>
              <a:rPr lang="en-US" sz="1500" dirty="0">
                <a:latin typeface="Cambria Math" panose="02040503050406030204" pitchFamily="18" charset="0"/>
                <a:ea typeface="Cambria Math" panose="02040503050406030204" pitchFamily="18" charset="0"/>
              </a:rPr>
              <a:t>For a one unit in x2, the average energy is expected to change by -0.252 – 0.423x8, while for a one unit increase in x8, the average energy is expected to change by 0.484 – 0.423x2, provided all other predictors remain the same in each case. </a:t>
            </a:r>
          </a:p>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(x2, x3): </a:t>
            </a:r>
            <a:r>
              <a:rPr lang="en-US" sz="1500" dirty="0">
                <a:latin typeface="Cambria Math" panose="02040503050406030204" pitchFamily="18" charset="0"/>
                <a:ea typeface="Cambria Math" panose="02040503050406030204" pitchFamily="18" charset="0"/>
              </a:rPr>
              <a:t>For a one unit in x2, the average energy is expected to change by -0.252 – 0.047x3, while as for a one unit increase in x3, the average energy is expected to change by 0.066 – 0.047x2, provided all other predictors remain the same in each case. </a:t>
            </a:r>
          </a:p>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(x3, x4): </a:t>
            </a:r>
            <a:r>
              <a:rPr lang="en-US" sz="1500" dirty="0">
                <a:latin typeface="Cambria Math" panose="02040503050406030204" pitchFamily="18" charset="0"/>
                <a:ea typeface="Cambria Math" panose="02040503050406030204" pitchFamily="18" charset="0"/>
              </a:rPr>
              <a:t>For a one unit increase in x3, the average energy is expected to change by 0.066 + 0.056x4, while as for a one unit increase in x4, the average energy is expected to change by 1.088 + 0.056x3, provided all other predictors remain the same in each case. </a:t>
            </a:r>
          </a:p>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(x5, x8): </a:t>
            </a:r>
            <a:r>
              <a:rPr lang="en-US" sz="1500" dirty="0">
                <a:latin typeface="Cambria Math" panose="02040503050406030204" pitchFamily="18" charset="0"/>
                <a:ea typeface="Cambria Math" panose="02040503050406030204" pitchFamily="18" charset="0"/>
              </a:rPr>
              <a:t>For a one unit increase in x5, the average energy is expected to change by -0.189 – 0.229x8, while as for a one unit increase in x8, the average energy is expected to change by 0.484 – 0.229x5, provided all other predictors remain the same in each case. </a:t>
            </a:r>
          </a:p>
          <a:p>
            <a:pPr>
              <a:buFont typeface="Arial" panose="020B0604020202020204" pitchFamily="34" charset="0"/>
              <a:buChar char="•"/>
            </a:pPr>
            <a:r>
              <a:rPr lang="en-US" sz="1500" dirty="0">
                <a:latin typeface="Cambria Math" panose="02040503050406030204" pitchFamily="18" charset="0"/>
                <a:ea typeface="Cambria Math" panose="02040503050406030204" pitchFamily="18" charset="0"/>
              </a:rPr>
              <a:t> </a:t>
            </a:r>
            <a:r>
              <a:rPr lang="en-US" sz="1500" b="1" dirty="0">
                <a:latin typeface="Cambria Math" panose="02040503050406030204" pitchFamily="18" charset="0"/>
                <a:ea typeface="Cambria Math" panose="02040503050406030204" pitchFamily="18" charset="0"/>
              </a:rPr>
              <a:t>(x4, x8):</a:t>
            </a:r>
            <a:r>
              <a:rPr lang="en-US" sz="1500" dirty="0">
                <a:latin typeface="Cambria Math" panose="02040503050406030204" pitchFamily="18" charset="0"/>
                <a:ea typeface="Cambria Math" panose="02040503050406030204" pitchFamily="18" charset="0"/>
              </a:rPr>
              <a:t> For a one unit increase in x4, the average energy is expected to change by 1.088 – 0.749x8, while as for a one unit increase in x8, the average energy is expected to change by 0.484 – 0.749x4, provided all other predictors remain the same in each case. </a:t>
            </a:r>
          </a:p>
        </p:txBody>
      </p:sp>
      <p:sp>
        <p:nvSpPr>
          <p:cNvPr id="4" name="Text Placeholder 3">
            <a:extLst>
              <a:ext uri="{FF2B5EF4-FFF2-40B4-BE49-F238E27FC236}">
                <a16:creationId xmlns:a16="http://schemas.microsoft.com/office/drawing/2014/main" id="{7A012787-893B-EF4B-957B-1F152E255ECB}"/>
              </a:ext>
            </a:extLst>
          </p:cNvPr>
          <p:cNvSpPr>
            <a:spLocks noGrp="1"/>
          </p:cNvSpPr>
          <p:nvPr>
            <p:ph type="body" sz="half" idx="2"/>
          </p:nvPr>
        </p:nvSpPr>
        <p:spPr>
          <a:xfrm>
            <a:off x="643465" y="2732154"/>
            <a:ext cx="3517567" cy="3421758"/>
          </a:xfrm>
        </p:spPr>
        <p:txBody>
          <a:bodyPr>
            <a:normAutofit fontScale="85000" lnSpcReduction="10000"/>
          </a:bodyPr>
          <a:lstStyle/>
          <a:p>
            <a:pPr marL="285750" indent="-285750">
              <a:buFont typeface="Arial" panose="020B0604020202020204" pitchFamily="34" charset="0"/>
              <a:buChar char="•"/>
            </a:pPr>
            <a:r>
              <a:rPr lang="en-US" b="1" dirty="0">
                <a:latin typeface="Cambria Math" panose="02040503050406030204" pitchFamily="18" charset="0"/>
                <a:ea typeface="Cambria Math" panose="02040503050406030204" pitchFamily="18" charset="0"/>
              </a:rPr>
              <a:t>Note: x2 = danceability, x3 = loudness, x4 = speechiness, x5 = acousticness, x8 = valence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(x4, x5)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(x2, x8)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(x2, x3)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(x3, x4)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(x5, x8)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(x4, x8) </a:t>
            </a:r>
          </a:p>
        </p:txBody>
      </p:sp>
      <p:cxnSp>
        <p:nvCxnSpPr>
          <p:cNvPr id="6" name="Straight Connector 5">
            <a:extLst>
              <a:ext uri="{FF2B5EF4-FFF2-40B4-BE49-F238E27FC236}">
                <a16:creationId xmlns:a16="http://schemas.microsoft.com/office/drawing/2014/main" id="{C761148A-E5F0-4046-BAEA-1689BCECA097}"/>
              </a:ext>
            </a:extLst>
          </p:cNvPr>
          <p:cNvCxnSpPr/>
          <p:nvPr/>
        </p:nvCxnSpPr>
        <p:spPr>
          <a:xfrm>
            <a:off x="786384" y="2596896"/>
            <a:ext cx="3136392"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354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10B879-8F17-1F40-9BE0-DE34B8326A5D}"/>
                  </a:ext>
                </a:extLst>
              </p:cNvPr>
              <p:cNvSpPr txBox="1"/>
              <p:nvPr/>
            </p:nvSpPr>
            <p:spPr>
              <a:xfrm>
                <a:off x="557784" y="118872"/>
                <a:ext cx="6665976" cy="2585323"/>
              </a:xfrm>
              <a:prstGeom prst="rect">
                <a:avLst/>
              </a:prstGeom>
              <a:noFill/>
            </p:spPr>
            <p:txBody>
              <a:bodyPr wrap="square" rtlCol="0">
                <a:spAutoFit/>
              </a:bodyPr>
              <a:lstStyle/>
              <a:p>
                <a:r>
                  <a:rPr lang="en-US" sz="5400" dirty="0">
                    <a:latin typeface="Cambria Math" panose="02040503050406030204" pitchFamily="18" charset="0"/>
                    <a:ea typeface="Cambria Math" panose="02040503050406030204" pitchFamily="18" charset="0"/>
                  </a:rPr>
                  <a:t>Confidence Intervals for </a:t>
                </a:r>
                <a14:m>
                  <m:oMath xmlns:m="http://schemas.openxmlformats.org/officeDocument/2006/math">
                    <m:r>
                      <a:rPr lang="en-US" sz="5400" i="1">
                        <a:latin typeface="Cambria Math" panose="02040503050406030204" pitchFamily="18" charset="0"/>
                        <a:ea typeface="Cambria Math" panose="02040503050406030204" pitchFamily="18" charset="0"/>
                      </a:rPr>
                      <m:t>𝛽</m:t>
                    </m:r>
                  </m:oMath>
                </a14:m>
                <a:r>
                  <a:rPr lang="en-US" sz="5400" dirty="0">
                    <a:latin typeface="Cambria Math" panose="02040503050406030204" pitchFamily="18" charset="0"/>
                    <a:ea typeface="Cambria Math" panose="02040503050406030204" pitchFamily="18" charset="0"/>
                  </a:rPr>
                  <a:t> Coefficient Estimates</a:t>
                </a:r>
              </a:p>
            </p:txBody>
          </p:sp>
        </mc:Choice>
        <mc:Fallback xmlns="">
          <p:sp>
            <p:nvSpPr>
              <p:cNvPr id="2" name="TextBox 1">
                <a:extLst>
                  <a:ext uri="{FF2B5EF4-FFF2-40B4-BE49-F238E27FC236}">
                    <a16:creationId xmlns:a16="http://schemas.microsoft.com/office/drawing/2014/main" id="{F210B879-8F17-1F40-9BE0-DE34B8326A5D}"/>
                  </a:ext>
                </a:extLst>
              </p:cNvPr>
              <p:cNvSpPr txBox="1">
                <a:spLocks noRot="1" noChangeAspect="1" noMove="1" noResize="1" noEditPoints="1" noAdjustHandles="1" noChangeArrowheads="1" noChangeShapeType="1" noTextEdit="1"/>
              </p:cNvSpPr>
              <p:nvPr/>
            </p:nvSpPr>
            <p:spPr>
              <a:xfrm>
                <a:off x="557784" y="118872"/>
                <a:ext cx="6665976" cy="2585323"/>
              </a:xfrm>
              <a:prstGeom prst="rect">
                <a:avLst/>
              </a:prstGeom>
              <a:blipFill>
                <a:blip r:embed="rId2"/>
                <a:stretch>
                  <a:fillRect l="-4753" t="-5366" b="-12683"/>
                </a:stretch>
              </a:blipFill>
            </p:spPr>
            <p:txBody>
              <a:bodyPr/>
              <a:lstStyle/>
              <a:p>
                <a:r>
                  <a:rPr lang="en-US">
                    <a:noFill/>
                  </a:rPr>
                  <a:t> </a:t>
                </a:r>
              </a:p>
            </p:txBody>
          </p:sp>
        </mc:Fallback>
      </mc:AlternateContent>
      <p:pic>
        <p:nvPicPr>
          <p:cNvPr id="4" name="Picture 3" descr="A picture containing red, holding, blue, phone&#10;&#10;Description automatically generated">
            <a:extLst>
              <a:ext uri="{FF2B5EF4-FFF2-40B4-BE49-F238E27FC236}">
                <a16:creationId xmlns:a16="http://schemas.microsoft.com/office/drawing/2014/main" id="{619EC28C-162D-054D-9834-B239E30F5FD1}"/>
              </a:ext>
            </a:extLst>
          </p:cNvPr>
          <p:cNvPicPr>
            <a:picLocks noChangeAspect="1"/>
          </p:cNvPicPr>
          <p:nvPr/>
        </p:nvPicPr>
        <p:blipFill>
          <a:blip r:embed="rId3"/>
          <a:stretch>
            <a:fillRect/>
          </a:stretch>
        </p:blipFill>
        <p:spPr>
          <a:xfrm>
            <a:off x="7765802" y="283464"/>
            <a:ext cx="4011669" cy="5870448"/>
          </a:xfrm>
          <a:prstGeom prst="rect">
            <a:avLst/>
          </a:prstGeom>
        </p:spPr>
      </p:pic>
      <p:sp>
        <p:nvSpPr>
          <p:cNvPr id="5" name="TextBox 4">
            <a:extLst>
              <a:ext uri="{FF2B5EF4-FFF2-40B4-BE49-F238E27FC236}">
                <a16:creationId xmlns:a16="http://schemas.microsoft.com/office/drawing/2014/main" id="{62F65FB9-BCE9-D640-B91E-68FD943D49B0}"/>
              </a:ext>
            </a:extLst>
          </p:cNvPr>
          <p:cNvSpPr txBox="1"/>
          <p:nvPr/>
        </p:nvSpPr>
        <p:spPr>
          <a:xfrm>
            <a:off x="653796" y="2971800"/>
            <a:ext cx="64739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Every confidence interval for estimates consisting of numeric predictors only does not cover zero </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confidence intervals for one of the genres, 3 corresponds to Electronic Dance Music after recoding, does not cover zero unlike before interactions were involved </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categorical interactions have more significant levels as well </a:t>
            </a:r>
          </a:p>
        </p:txBody>
      </p:sp>
      <p:cxnSp>
        <p:nvCxnSpPr>
          <p:cNvPr id="7" name="Straight Connector 6">
            <a:extLst>
              <a:ext uri="{FF2B5EF4-FFF2-40B4-BE49-F238E27FC236}">
                <a16:creationId xmlns:a16="http://schemas.microsoft.com/office/drawing/2014/main" id="{35B08AB3-ED96-544F-BEE7-3A1FB9810F06}"/>
              </a:ext>
            </a:extLst>
          </p:cNvPr>
          <p:cNvCxnSpPr>
            <a:cxnSpLocks/>
          </p:cNvCxnSpPr>
          <p:nvPr/>
        </p:nvCxnSpPr>
        <p:spPr>
          <a:xfrm>
            <a:off x="740664" y="2704195"/>
            <a:ext cx="62087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C1DA04D3-4C5D-F74D-9005-E8BB601ABC34}"/>
              </a:ext>
            </a:extLst>
          </p:cNvPr>
          <p:cNvCxnSpPr>
            <a:cxnSpLocks/>
          </p:cNvCxnSpPr>
          <p:nvPr/>
        </p:nvCxnSpPr>
        <p:spPr>
          <a:xfrm>
            <a:off x="7310628" y="475488"/>
            <a:ext cx="0" cy="540410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40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ED03E-1320-414E-8DFC-474E438D66DE}"/>
              </a:ext>
            </a:extLst>
          </p:cNvPr>
          <p:cNvSpPr>
            <a:spLocks noGrp="1"/>
          </p:cNvSpPr>
          <p:nvPr>
            <p:ph type="title"/>
          </p:nvPr>
        </p:nvSpPr>
        <p:spPr>
          <a:xfrm>
            <a:off x="1066800" y="5208104"/>
            <a:ext cx="10058400" cy="1073547"/>
          </a:xfrm>
        </p:spPr>
        <p:txBody>
          <a:bodyPr vert="horz" lIns="91440" tIns="45720" rIns="91440" bIns="45720" rtlCol="0" anchor="ctr">
            <a:normAutofit/>
          </a:bodyPr>
          <a:lstStyle/>
          <a:p>
            <a:pPr algn="ctr"/>
            <a:r>
              <a:rPr lang="en-US" sz="4800" dirty="0">
                <a:latin typeface="Cambria Math" panose="02040503050406030204" pitchFamily="18" charset="0"/>
                <a:ea typeface="Cambria Math" panose="02040503050406030204" pitchFamily="18" charset="0"/>
              </a:rPr>
              <a:t>Answer to Research Question 3</a:t>
            </a:r>
          </a:p>
        </p:txBody>
      </p:sp>
      <p:sp>
        <p:nvSpPr>
          <p:cNvPr id="8" name="Text Placeholder 7">
            <a:extLst>
              <a:ext uri="{FF2B5EF4-FFF2-40B4-BE49-F238E27FC236}">
                <a16:creationId xmlns:a16="http://schemas.microsoft.com/office/drawing/2014/main" id="{FDDD3E41-D46D-4244-8B9B-1DBF607FC37D}"/>
              </a:ext>
            </a:extLst>
          </p:cNvPr>
          <p:cNvSpPr>
            <a:spLocks noGrp="1"/>
          </p:cNvSpPr>
          <p:nvPr>
            <p:ph type="body" sz="half" idx="2"/>
          </p:nvPr>
        </p:nvSpPr>
        <p:spPr>
          <a:xfrm>
            <a:off x="1082040" y="271114"/>
            <a:ext cx="10027920" cy="4292177"/>
          </a:xfrm>
        </p:spPr>
        <p:txBody>
          <a:bodyPr vert="horz" lIns="0" tIns="45720" rIns="0" bIns="45720" rtlCol="0">
            <a:normAutofit lnSpcReduction="10000"/>
          </a:bodyPr>
          <a:lstStyle/>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A straightforward answer to the question is yes, there are interactions in the data that contribute to the understanding of energy in a song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(x4x5)</a:t>
            </a: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 speechiness and loudness, this can be unintuitive, but think of it like the lyrics in a song need to be heard over the music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(x2x8): loudness and valence, this is not so intuitive, my thoughts are that this is more so effected by other variables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(x2x3): danceability and loudness, this is intuitive, if you were to think of a place where a lot of people dancing you would likely image loud music as well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(x3x4): loudness and speechiness, this is intuitive if you consider that if you can hear lyrics in a song then they would need to be loud enough to be heard over the sounds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(x5x8): acousticness and valence, this is intuitive in the sense that acoustic sounds are very good and setting emotional moods </a:t>
            </a:r>
          </a:p>
          <a:p>
            <a:pPr marL="285750" indent="-285750">
              <a:lnSpc>
                <a:spcPct val="100000"/>
              </a:lnSpc>
              <a:buFont typeface="Arial" panose="020B060402020202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sym typeface="Wingdings" pitchFamily="2" charset="2"/>
              </a:rPr>
              <a:t>(x4x8): speechiness and valence, this is intuitive because sending a positive message would be easier with lyrics since it could be directly interpreted through words </a:t>
            </a:r>
            <a:endParaRPr lang="en-US" dirty="0">
              <a:solidFill>
                <a:schemeClr val="tx1">
                  <a:lumMod val="75000"/>
                  <a:lumOff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38244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D170-515B-2E47-B42C-4ADB091B1707}"/>
              </a:ext>
            </a:extLst>
          </p:cNvPr>
          <p:cNvSpPr>
            <a:spLocks noGrp="1"/>
          </p:cNvSpPr>
          <p:nvPr>
            <p:ph type="title"/>
          </p:nvPr>
        </p:nvSpPr>
        <p:spPr>
          <a:xfrm>
            <a:off x="643466" y="986681"/>
            <a:ext cx="3517567" cy="2784131"/>
          </a:xfrm>
        </p:spPr>
        <p:txBody>
          <a:bodyPr>
            <a:normAutofit/>
          </a:bodyPr>
          <a:lstStyle/>
          <a:p>
            <a:r>
              <a:rPr lang="en-US" sz="4800" dirty="0">
                <a:latin typeface="Cambria Math" panose="02040503050406030204" pitchFamily="18" charset="0"/>
                <a:ea typeface="Cambria Math" panose="02040503050406030204" pitchFamily="18" charset="0"/>
              </a:rPr>
              <a:t>Closing Comments</a:t>
            </a:r>
          </a:p>
        </p:txBody>
      </p:sp>
      <p:sp>
        <p:nvSpPr>
          <p:cNvPr id="3" name="Content Placeholder 2">
            <a:extLst>
              <a:ext uri="{FF2B5EF4-FFF2-40B4-BE49-F238E27FC236}">
                <a16:creationId xmlns:a16="http://schemas.microsoft.com/office/drawing/2014/main" id="{157C5569-6354-E14C-8979-E810C5C28F82}"/>
              </a:ext>
            </a:extLst>
          </p:cNvPr>
          <p:cNvSpPr>
            <a:spLocks noGrp="1"/>
          </p:cNvSpPr>
          <p:nvPr>
            <p:ph idx="1"/>
          </p:nvPr>
        </p:nvSpPr>
        <p:spPr/>
        <p:txBody>
          <a:bodyPr/>
          <a:lstStyle/>
          <a:p>
            <a:pPr>
              <a:buFont typeface="Arial" panose="020B0604020202020204" pitchFamily="34" charset="0"/>
              <a:buChar char="•"/>
            </a:pPr>
            <a:r>
              <a:rPr lang="en-US" dirty="0">
                <a:latin typeface="Cambria Math" panose="02040503050406030204" pitchFamily="18" charset="0"/>
                <a:ea typeface="Cambria Math" panose="02040503050406030204" pitchFamily="18" charset="0"/>
              </a:rPr>
              <a:t> Energy in music is very complex with many relationships to other audio features </a:t>
            </a:r>
          </a:p>
          <a:p>
            <a:pPr>
              <a:buFont typeface="Arial" panose="020B0604020202020204" pitchFamily="34" charset="0"/>
              <a:buChar char="•"/>
            </a:pPr>
            <a:r>
              <a:rPr lang="en-US" dirty="0">
                <a:latin typeface="Cambria Math" panose="02040503050406030204" pitchFamily="18" charset="0"/>
                <a:ea typeface="Cambria Math" panose="02040503050406030204" pitchFamily="18" charset="0"/>
              </a:rPr>
              <a:t> There are likely more interaction terms of higher order with consideration of the table below showing all interactions between numeric variables </a:t>
            </a:r>
          </a:p>
          <a:p>
            <a:pPr marL="0" indent="0">
              <a:buNone/>
            </a:pPr>
            <a:r>
              <a:rPr lang="en-US" sz="1400" dirty="0">
                <a:latin typeface="Cambria Math" panose="02040503050406030204" pitchFamily="18" charset="0"/>
                <a:ea typeface="Cambria Math" panose="02040503050406030204" pitchFamily="18" charset="0"/>
              </a:rPr>
              <a:t>(Number correspond to the subscripts on x)</a:t>
            </a:r>
          </a:p>
          <a:p>
            <a:pPr marL="0" indent="0">
              <a:buNone/>
            </a:pPr>
            <a:endParaRPr lang="en-US" dirty="0">
              <a:latin typeface="Cambria Math" panose="02040503050406030204" pitchFamily="18" charset="0"/>
              <a:ea typeface="Cambria Math" panose="02040503050406030204" pitchFamily="18" charset="0"/>
            </a:endParaRPr>
          </a:p>
          <a:p>
            <a:pPr>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a:buFont typeface="Arial" panose="020B0604020202020204" pitchFamily="34" charset="0"/>
              <a:buChar char="•"/>
            </a:pPr>
            <a:r>
              <a:rPr lang="en-US" dirty="0">
                <a:latin typeface="Cambria Math" panose="02040503050406030204" pitchFamily="18" charset="0"/>
                <a:ea typeface="Cambria Math" panose="02040503050406030204" pitchFamily="18" charset="0"/>
              </a:rPr>
              <a:t>Energy may be very different for genres of music that have more acoustic sounds from instruments and a band rather than sounds produced in a studio </a:t>
            </a:r>
          </a:p>
        </p:txBody>
      </p:sp>
      <p:graphicFrame>
        <p:nvGraphicFramePr>
          <p:cNvPr id="5" name="Table 4">
            <a:extLst>
              <a:ext uri="{FF2B5EF4-FFF2-40B4-BE49-F238E27FC236}">
                <a16:creationId xmlns:a16="http://schemas.microsoft.com/office/drawing/2014/main" id="{2A10F596-0153-034D-A2B6-1CB57BB08F6E}"/>
              </a:ext>
            </a:extLst>
          </p:cNvPr>
          <p:cNvGraphicFramePr>
            <a:graphicFrameLocks noGrp="1"/>
          </p:cNvGraphicFramePr>
          <p:nvPr>
            <p:extLst>
              <p:ext uri="{D42A27DB-BD31-4B8C-83A1-F6EECF244321}">
                <p14:modId xmlns:p14="http://schemas.microsoft.com/office/powerpoint/2010/main" val="219730125"/>
              </p:ext>
            </p:extLst>
          </p:nvPr>
        </p:nvGraphicFramePr>
        <p:xfrm>
          <a:off x="5458984" y="3135086"/>
          <a:ext cx="5937250" cy="883920"/>
        </p:xfrm>
        <a:graphic>
          <a:graphicData uri="http://schemas.openxmlformats.org/drawingml/2006/table">
            <a:tbl>
              <a:tblPr firstRow="1" firstCol="1" bandRow="1">
                <a:tableStyleId>{69012ECD-51FC-41F1-AA8D-1B2483CD663E}</a:tableStyleId>
              </a:tblPr>
              <a:tblGrid>
                <a:gridCol w="1187450">
                  <a:extLst>
                    <a:ext uri="{9D8B030D-6E8A-4147-A177-3AD203B41FA5}">
                      <a16:colId xmlns:a16="http://schemas.microsoft.com/office/drawing/2014/main" val="1994987796"/>
                    </a:ext>
                  </a:extLst>
                </a:gridCol>
                <a:gridCol w="1187450">
                  <a:extLst>
                    <a:ext uri="{9D8B030D-6E8A-4147-A177-3AD203B41FA5}">
                      <a16:colId xmlns:a16="http://schemas.microsoft.com/office/drawing/2014/main" val="3892928868"/>
                    </a:ext>
                  </a:extLst>
                </a:gridCol>
                <a:gridCol w="1187450">
                  <a:extLst>
                    <a:ext uri="{9D8B030D-6E8A-4147-A177-3AD203B41FA5}">
                      <a16:colId xmlns:a16="http://schemas.microsoft.com/office/drawing/2014/main" val="312782229"/>
                    </a:ext>
                  </a:extLst>
                </a:gridCol>
                <a:gridCol w="1187450">
                  <a:extLst>
                    <a:ext uri="{9D8B030D-6E8A-4147-A177-3AD203B41FA5}">
                      <a16:colId xmlns:a16="http://schemas.microsoft.com/office/drawing/2014/main" val="4203650667"/>
                    </a:ext>
                  </a:extLst>
                </a:gridCol>
                <a:gridCol w="1187450">
                  <a:extLst>
                    <a:ext uri="{9D8B030D-6E8A-4147-A177-3AD203B41FA5}">
                      <a16:colId xmlns:a16="http://schemas.microsoft.com/office/drawing/2014/main" val="2442022195"/>
                    </a:ext>
                  </a:extLst>
                </a:gridCol>
              </a:tblGrid>
              <a:tr h="0">
                <a:tc>
                  <a:txBody>
                    <a:bodyPr/>
                    <a:lstStyle/>
                    <a:p>
                      <a:pPr marL="0" marR="0" algn="ctr">
                        <a:spcBef>
                          <a:spcPts val="0"/>
                        </a:spcBef>
                        <a:spcAft>
                          <a:spcPts val="0"/>
                        </a:spcAft>
                      </a:pPr>
                      <a:r>
                        <a:rPr lang="en-US" sz="5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2</a:t>
                      </a:r>
                    </a:p>
                    <a:p>
                      <a:pPr marL="0" marR="0" algn="ctr">
                        <a:spcBef>
                          <a:spcPts val="0"/>
                        </a:spcBef>
                        <a:spcAft>
                          <a:spcPts val="0"/>
                        </a:spcAft>
                      </a:pPr>
                      <a:r>
                        <a:rPr lang="en-US" sz="5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5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3</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500" dirty="0">
                          <a:effectLst/>
                          <a:latin typeface="Cambria Math" panose="02040503050406030204" pitchFamily="18" charset="0"/>
                          <a:ea typeface="Cambria Math" panose="02040503050406030204" pitchFamily="18" charset="0"/>
                        </a:rPr>
                        <a:t> </a:t>
                      </a:r>
                      <a:endParaRPr lang="en-US" sz="1200" dirty="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200" dirty="0">
                          <a:effectLst/>
                          <a:latin typeface="Cambria Math" panose="02040503050406030204" pitchFamily="18" charset="0"/>
                          <a:ea typeface="Cambria Math" panose="02040503050406030204" pitchFamily="18" charset="0"/>
                        </a:rPr>
                        <a:t>4</a:t>
                      </a:r>
                      <a:endParaRPr lang="en-US" sz="1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5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5</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5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endParaRPr>
                    </a:p>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8</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8729940"/>
                  </a:ext>
                </a:extLst>
              </a:tr>
              <a:tr h="0">
                <a:tc>
                  <a:txBody>
                    <a:bodyPr/>
                    <a:lstStyle/>
                    <a:p>
                      <a:pPr marL="0" marR="0" algn="ctr">
                        <a:spcBef>
                          <a:spcPts val="0"/>
                        </a:spcBef>
                        <a:spcAft>
                          <a:spcPts val="0"/>
                        </a:spcAft>
                      </a:pPr>
                      <a:r>
                        <a:rPr lang="en-US" sz="1200" b="0" dirty="0">
                          <a:effectLst/>
                          <a:latin typeface="Cambria Math" panose="02040503050406030204" pitchFamily="18" charset="0"/>
                          <a:ea typeface="Cambria Math" panose="02040503050406030204" pitchFamily="18" charset="0"/>
                        </a:rPr>
                        <a:t>3</a:t>
                      </a:r>
                      <a:endParaRPr lang="en-US" sz="1200" b="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2</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3</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4</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Cambria Math" panose="02040503050406030204" pitchFamily="18" charset="0"/>
                          <a:ea typeface="Cambria Math" panose="02040503050406030204" pitchFamily="18" charset="0"/>
                        </a:rPr>
                        <a:t>2</a:t>
                      </a:r>
                      <a:endParaRPr lang="en-US" sz="1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5034400"/>
                  </a:ext>
                </a:extLst>
              </a:tr>
              <a:tr h="0">
                <a:tc>
                  <a:txBody>
                    <a:bodyPr/>
                    <a:lstStyle/>
                    <a:p>
                      <a:pPr marL="0" marR="0" algn="ctr">
                        <a:spcBef>
                          <a:spcPts val="0"/>
                        </a:spcBef>
                        <a:spcAft>
                          <a:spcPts val="0"/>
                        </a:spcAft>
                      </a:pPr>
                      <a:r>
                        <a:rPr lang="en-US" sz="1200" b="0" dirty="0">
                          <a:effectLst/>
                          <a:latin typeface="Cambria Math" panose="02040503050406030204" pitchFamily="18" charset="0"/>
                          <a:ea typeface="Cambria Math" panose="02040503050406030204" pitchFamily="18" charset="0"/>
                        </a:rPr>
                        <a:t>8</a:t>
                      </a:r>
                      <a:endParaRPr lang="en-US" sz="1200" b="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4</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5</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8</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4</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578448"/>
                  </a:ext>
                </a:extLst>
              </a:tr>
              <a:tr h="0">
                <a:tc>
                  <a:txBody>
                    <a:bodyPr/>
                    <a:lstStyle/>
                    <a:p>
                      <a:pPr marL="0" marR="0" algn="ctr">
                        <a:spcBef>
                          <a:spcPts val="0"/>
                        </a:spcBef>
                        <a:spcAft>
                          <a:spcPts val="0"/>
                        </a:spcAft>
                      </a:pPr>
                      <a:r>
                        <a:rPr lang="en-US" sz="1200" dirty="0">
                          <a:effectLst/>
                          <a:latin typeface="Cambria Math" panose="02040503050406030204" pitchFamily="18" charset="0"/>
                          <a:ea typeface="Cambria Math" panose="02040503050406030204" pitchFamily="18" charset="0"/>
                        </a:rPr>
                        <a:t> </a:t>
                      </a:r>
                      <a:endParaRPr lang="en-US" sz="1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Cambria Math" panose="02040503050406030204" pitchFamily="18" charset="0"/>
                          <a:ea typeface="Cambria Math" panose="02040503050406030204" pitchFamily="18" charset="0"/>
                        </a:rPr>
                        <a:t>8</a:t>
                      </a:r>
                      <a:endParaRPr lang="en-US" sz="1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latin typeface="Cambria Math" panose="02040503050406030204" pitchFamily="18" charset="0"/>
                          <a:ea typeface="Cambria Math" panose="02040503050406030204" pitchFamily="18" charset="0"/>
                        </a:rPr>
                        <a:t> </a:t>
                      </a:r>
                      <a:endParaRPr lang="en-US" sz="120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latin typeface="Cambria Math" panose="02040503050406030204" pitchFamily="18" charset="0"/>
                          <a:ea typeface="Cambria Math" panose="02040503050406030204" pitchFamily="18" charset="0"/>
                        </a:rPr>
                        <a:t>5</a:t>
                      </a:r>
                      <a:endParaRPr lang="en-US" sz="12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6717799"/>
                  </a:ext>
                </a:extLst>
              </a:tr>
            </a:tbl>
          </a:graphicData>
        </a:graphic>
      </p:graphicFrame>
    </p:spTree>
    <p:extLst>
      <p:ext uri="{BB962C8B-B14F-4D97-AF65-F5344CB8AC3E}">
        <p14:creationId xmlns:p14="http://schemas.microsoft.com/office/powerpoint/2010/main" val="3783374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864368D9-CFA5-4FA5-9827-E85ABB06A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8350641-A3AB-4935-B5AC-0EFDA33C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4648743" cy="6858000"/>
          </a:xfrm>
          <a:prstGeom prst="rect">
            <a:avLst/>
          </a:prstGeom>
          <a:solidFill>
            <a:srgbClr val="23ADD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9698154-6D6A-BA4E-BDF7-E8C170ABAA4D}"/>
              </a:ext>
            </a:extLst>
          </p:cNvPr>
          <p:cNvSpPr txBox="1"/>
          <p:nvPr/>
        </p:nvSpPr>
        <p:spPr>
          <a:xfrm>
            <a:off x="469508" y="810429"/>
            <a:ext cx="3659246" cy="5237141"/>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3000" spc="-50" dirty="0">
                <a:solidFill>
                  <a:schemeClr val="bg1"/>
                </a:solidFill>
                <a:latin typeface="Cambria Math" panose="02040503050406030204" pitchFamily="18" charset="0"/>
                <a:ea typeface="Cambria Math" panose="02040503050406030204" pitchFamily="18" charset="0"/>
                <a:cs typeface="+mj-cs"/>
              </a:rPr>
              <a:t>Dr. Liao and students of STAT 510,</a:t>
            </a:r>
          </a:p>
          <a:p>
            <a:pPr>
              <a:lnSpc>
                <a:spcPct val="90000"/>
              </a:lnSpc>
              <a:spcBef>
                <a:spcPct val="0"/>
              </a:spcBef>
              <a:spcAft>
                <a:spcPts val="600"/>
              </a:spcAft>
            </a:pPr>
            <a:endParaRPr lang="en-US" sz="2600" spc="-50" dirty="0">
              <a:solidFill>
                <a:schemeClr val="bg1"/>
              </a:solidFill>
              <a:latin typeface="+mj-lt"/>
              <a:ea typeface="+mj-ea"/>
              <a:cs typeface="+mj-cs"/>
            </a:endParaRPr>
          </a:p>
          <a:p>
            <a:pPr>
              <a:lnSpc>
                <a:spcPct val="90000"/>
              </a:lnSpc>
              <a:spcBef>
                <a:spcPct val="0"/>
              </a:spcBef>
              <a:spcAft>
                <a:spcPts val="600"/>
              </a:spcAft>
            </a:pPr>
            <a:r>
              <a:rPr lang="en-US" sz="5200" spc="-50" dirty="0">
                <a:solidFill>
                  <a:schemeClr val="bg1"/>
                </a:solidFill>
                <a:latin typeface="Cambria Math" panose="02040503050406030204" pitchFamily="18" charset="0"/>
                <a:ea typeface="Cambria Math" panose="02040503050406030204" pitchFamily="18" charset="0"/>
                <a:cs typeface="+mj-cs"/>
              </a:rPr>
              <a:t>THANK YOU FOR LISTENING!!</a:t>
            </a:r>
          </a:p>
          <a:p>
            <a:pPr>
              <a:lnSpc>
                <a:spcPct val="90000"/>
              </a:lnSpc>
              <a:spcBef>
                <a:spcPct val="0"/>
              </a:spcBef>
              <a:spcAft>
                <a:spcPts val="600"/>
              </a:spcAft>
            </a:pPr>
            <a:endParaRPr lang="en-US" sz="2600" spc="-50" dirty="0">
              <a:solidFill>
                <a:schemeClr val="bg1"/>
              </a:solidFill>
              <a:latin typeface="+mj-lt"/>
              <a:ea typeface="+mj-ea"/>
              <a:cs typeface="+mj-cs"/>
            </a:endParaRPr>
          </a:p>
          <a:p>
            <a:pPr>
              <a:lnSpc>
                <a:spcPct val="90000"/>
              </a:lnSpc>
              <a:spcBef>
                <a:spcPct val="0"/>
              </a:spcBef>
              <a:spcAft>
                <a:spcPts val="600"/>
              </a:spcAft>
            </a:pPr>
            <a:r>
              <a:rPr lang="en-US" sz="3000" spc="-50" dirty="0">
                <a:solidFill>
                  <a:schemeClr val="bg1"/>
                </a:solidFill>
                <a:latin typeface="Cambria Math" panose="02040503050406030204" pitchFamily="18" charset="0"/>
                <a:ea typeface="Cambria Math" panose="02040503050406030204" pitchFamily="18" charset="0"/>
                <a:cs typeface="+mj-cs"/>
              </a:rPr>
              <a:t>I hope you enjoyed. </a:t>
            </a:r>
          </a:p>
          <a:p>
            <a:pPr>
              <a:lnSpc>
                <a:spcPct val="90000"/>
              </a:lnSpc>
              <a:spcBef>
                <a:spcPct val="0"/>
              </a:spcBef>
              <a:spcAft>
                <a:spcPts val="600"/>
              </a:spcAft>
            </a:pPr>
            <a:endParaRPr lang="en-US" sz="3000" spc="-50" dirty="0">
              <a:solidFill>
                <a:schemeClr val="bg1"/>
              </a:solidFill>
              <a:latin typeface="Cambria Math" panose="02040503050406030204" pitchFamily="18" charset="0"/>
              <a:ea typeface="Cambria Math" panose="02040503050406030204" pitchFamily="18" charset="0"/>
              <a:cs typeface="+mj-cs"/>
            </a:endParaRPr>
          </a:p>
          <a:p>
            <a:pPr>
              <a:lnSpc>
                <a:spcPct val="90000"/>
              </a:lnSpc>
              <a:spcBef>
                <a:spcPct val="0"/>
              </a:spcBef>
              <a:spcAft>
                <a:spcPts val="600"/>
              </a:spcAft>
            </a:pPr>
            <a:r>
              <a:rPr lang="en-US" sz="3000" spc="-50" dirty="0">
                <a:solidFill>
                  <a:schemeClr val="bg1"/>
                </a:solidFill>
                <a:latin typeface="Cambria Math" panose="02040503050406030204" pitchFamily="18" charset="0"/>
                <a:ea typeface="Cambria Math" panose="02040503050406030204" pitchFamily="18" charset="0"/>
                <a:cs typeface="+mj-cs"/>
              </a:rPr>
              <a:t>Joey Gadbois</a:t>
            </a:r>
          </a:p>
          <a:p>
            <a:pPr>
              <a:lnSpc>
                <a:spcPct val="90000"/>
              </a:lnSpc>
              <a:spcBef>
                <a:spcPct val="0"/>
              </a:spcBef>
              <a:spcAft>
                <a:spcPts val="600"/>
              </a:spcAft>
            </a:pPr>
            <a:endParaRPr lang="en-US" sz="3000" spc="-50" dirty="0">
              <a:solidFill>
                <a:schemeClr val="bg1"/>
              </a:solidFill>
              <a:latin typeface="Cambria Math" panose="02040503050406030204" pitchFamily="18" charset="0"/>
              <a:ea typeface="Cambria Math" panose="02040503050406030204" pitchFamily="18" charset="0"/>
              <a:cs typeface="+mj-cs"/>
            </a:endParaRPr>
          </a:p>
          <a:p>
            <a:pPr>
              <a:lnSpc>
                <a:spcPct val="90000"/>
              </a:lnSpc>
              <a:spcBef>
                <a:spcPct val="0"/>
              </a:spcBef>
              <a:spcAft>
                <a:spcPts val="600"/>
              </a:spcAft>
            </a:pPr>
            <a:r>
              <a:rPr lang="en-US" sz="2200" spc="-50" dirty="0">
                <a:solidFill>
                  <a:schemeClr val="bg1"/>
                </a:solidFill>
                <a:latin typeface="Cambria Math" panose="02040503050406030204" pitchFamily="18" charset="0"/>
                <a:ea typeface="Cambria Math" panose="02040503050406030204" pitchFamily="18" charset="0"/>
                <a:cs typeface="+mj-cs"/>
              </a:rPr>
              <a:t>Code will by on GitHub shortly for anyone interested:</a:t>
            </a:r>
          </a:p>
          <a:p>
            <a:pPr>
              <a:lnSpc>
                <a:spcPct val="90000"/>
              </a:lnSpc>
              <a:spcBef>
                <a:spcPct val="0"/>
              </a:spcBef>
              <a:spcAft>
                <a:spcPts val="600"/>
              </a:spcAft>
            </a:pPr>
            <a:r>
              <a:rPr lang="en-US" sz="2200" spc="-50" dirty="0">
                <a:solidFill>
                  <a:schemeClr val="bg1"/>
                </a:solidFill>
                <a:latin typeface="Cambria Math" panose="02040503050406030204" pitchFamily="18" charset="0"/>
                <a:ea typeface="Cambria Math" panose="02040503050406030204" pitchFamily="18" charset="0"/>
                <a:cs typeface="+mj-cs"/>
              </a:rPr>
              <a:t>github.com/jgadbois17</a:t>
            </a:r>
          </a:p>
        </p:txBody>
      </p:sp>
      <p:sp>
        <p:nvSpPr>
          <p:cNvPr id="28" name="Rectangle 27">
            <a:extLst>
              <a:ext uri="{FF2B5EF4-FFF2-40B4-BE49-F238E27FC236}">
                <a16:creationId xmlns:a16="http://schemas.microsoft.com/office/drawing/2014/main" id="{7BB160A6-D066-4784-8F8D-82317C56C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chemeClr val="bg1"/>
          </a:solidFill>
          <a:ln w="63500">
            <a:solidFill>
              <a:srgbClr val="23ADD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Guitar">
            <a:extLst>
              <a:ext uri="{FF2B5EF4-FFF2-40B4-BE49-F238E27FC236}">
                <a16:creationId xmlns:a16="http://schemas.microsoft.com/office/drawing/2014/main" id="{06343718-1330-1A43-B6FE-E9E25D2C41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8565" y="494948"/>
            <a:ext cx="3328416" cy="3328416"/>
          </a:xfrm>
          <a:prstGeom prst="rect">
            <a:avLst/>
          </a:prstGeom>
        </p:spPr>
      </p:pic>
      <p:sp>
        <p:nvSpPr>
          <p:cNvPr id="30" name="Rectangle 29">
            <a:extLst>
              <a:ext uri="{FF2B5EF4-FFF2-40B4-BE49-F238E27FC236}">
                <a16:creationId xmlns:a16="http://schemas.microsoft.com/office/drawing/2014/main" id="{608DCF33-68FE-41F6-8FE6-5D78CD672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chemeClr val="bg1"/>
          </a:solidFill>
          <a:ln w="63500">
            <a:solidFill>
              <a:srgbClr val="23ADD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rum set">
            <a:extLst>
              <a:ext uri="{FF2B5EF4-FFF2-40B4-BE49-F238E27FC236}">
                <a16:creationId xmlns:a16="http://schemas.microsoft.com/office/drawing/2014/main" id="{081D86E8-1073-7046-A3DC-36C902D7DA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0484" y="483762"/>
            <a:ext cx="1784309" cy="1784309"/>
          </a:xfrm>
          <a:prstGeom prst="rect">
            <a:avLst/>
          </a:prstGeom>
        </p:spPr>
      </p:pic>
      <p:sp>
        <p:nvSpPr>
          <p:cNvPr id="32" name="Rectangle 31">
            <a:extLst>
              <a:ext uri="{FF2B5EF4-FFF2-40B4-BE49-F238E27FC236}">
                <a16:creationId xmlns:a16="http://schemas.microsoft.com/office/drawing/2014/main" id="{9A138FA2-E3B7-4628-A42E-E12124B2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chemeClr val="bg1"/>
          </a:solidFill>
          <a:ln w="63500">
            <a:solidFill>
              <a:srgbClr val="23ADD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Piano">
            <a:extLst>
              <a:ext uri="{FF2B5EF4-FFF2-40B4-BE49-F238E27FC236}">
                <a16:creationId xmlns:a16="http://schemas.microsoft.com/office/drawing/2014/main" id="{F3DDA7FC-A0B1-2648-86EC-CDCCDC91D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6319" y="4318312"/>
            <a:ext cx="1977401" cy="1977401"/>
          </a:xfrm>
          <a:prstGeom prst="rect">
            <a:avLst/>
          </a:prstGeom>
        </p:spPr>
      </p:pic>
      <p:sp>
        <p:nvSpPr>
          <p:cNvPr id="34" name="Rectangle 33">
            <a:extLst>
              <a:ext uri="{FF2B5EF4-FFF2-40B4-BE49-F238E27FC236}">
                <a16:creationId xmlns:a16="http://schemas.microsoft.com/office/drawing/2014/main" id="{B4497DB8-50D5-463A-A082-4502A2D31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chemeClr val="bg1"/>
          </a:solidFill>
          <a:ln w="63500">
            <a:solidFill>
              <a:srgbClr val="23ADD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Music notation">
            <a:extLst>
              <a:ext uri="{FF2B5EF4-FFF2-40B4-BE49-F238E27FC236}">
                <a16:creationId xmlns:a16="http://schemas.microsoft.com/office/drawing/2014/main" id="{977B1774-CA45-EB41-845A-F66C685654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1038" y="3150536"/>
            <a:ext cx="2743200" cy="2743200"/>
          </a:xfrm>
          <a:prstGeom prst="rect">
            <a:avLst/>
          </a:prstGeom>
        </p:spPr>
      </p:pic>
    </p:spTree>
    <p:extLst>
      <p:ext uri="{BB962C8B-B14F-4D97-AF65-F5344CB8AC3E}">
        <p14:creationId xmlns:p14="http://schemas.microsoft.com/office/powerpoint/2010/main" val="258839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3A11DB8-B8FE-5B4C-9050-B3584D7EFEC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dirty="0">
                <a:solidFill>
                  <a:srgbClr val="FFFFFF"/>
                </a:solidFill>
                <a:latin typeface="Cambria Math" panose="02040503050406030204" pitchFamily="18" charset="0"/>
                <a:ea typeface="Cambria Math" panose="02040503050406030204" pitchFamily="18" charset="0"/>
              </a:rPr>
              <a:t>First Look at the Data</a:t>
            </a:r>
          </a:p>
        </p:txBody>
      </p:sp>
      <p:pic>
        <p:nvPicPr>
          <p:cNvPr id="23" name="Content Placeholder 22" descr="A picture containing white, sign, blue, black&#10;&#10;Description automatically generated">
            <a:extLst>
              <a:ext uri="{FF2B5EF4-FFF2-40B4-BE49-F238E27FC236}">
                <a16:creationId xmlns:a16="http://schemas.microsoft.com/office/drawing/2014/main" id="{26835D0E-DC57-AC40-9D10-6BF4C0D2E87F}"/>
              </a:ext>
            </a:extLst>
          </p:cNvPr>
          <p:cNvPicPr>
            <a:picLocks noGrp="1" noChangeAspect="1"/>
          </p:cNvPicPr>
          <p:nvPr>
            <p:ph sz="half" idx="2"/>
          </p:nvPr>
        </p:nvPicPr>
        <p:blipFill>
          <a:blip r:embed="rId2"/>
          <a:stretch>
            <a:fillRect/>
          </a:stretch>
        </p:blipFill>
        <p:spPr>
          <a:xfrm>
            <a:off x="3074878" y="-9531"/>
            <a:ext cx="9113848" cy="3098706"/>
          </a:xfrm>
          <a:prstGeom prst="rect">
            <a:avLst/>
          </a:prstGeom>
        </p:spPr>
      </p:pic>
      <p:pic>
        <p:nvPicPr>
          <p:cNvPr id="21" name="Content Placeholder 20" descr="A screenshot of a cell phone screen with text&#10;&#10;Description automatically generated">
            <a:extLst>
              <a:ext uri="{FF2B5EF4-FFF2-40B4-BE49-F238E27FC236}">
                <a16:creationId xmlns:a16="http://schemas.microsoft.com/office/drawing/2014/main" id="{0165F8C7-469B-B847-8C32-D3C3A4325C1E}"/>
              </a:ext>
            </a:extLst>
          </p:cNvPr>
          <p:cNvPicPr>
            <a:picLocks noGrp="1" noChangeAspect="1"/>
          </p:cNvPicPr>
          <p:nvPr>
            <p:ph sz="half" idx="1"/>
          </p:nvPr>
        </p:nvPicPr>
        <p:blipFill>
          <a:blip r:embed="rId3"/>
          <a:stretch>
            <a:fillRect/>
          </a:stretch>
        </p:blipFill>
        <p:spPr>
          <a:xfrm>
            <a:off x="0" y="-25486"/>
            <a:ext cx="3074878" cy="4939565"/>
          </a:xfrm>
          <a:prstGeom prst="rect">
            <a:avLst/>
          </a:prstGeom>
        </p:spPr>
      </p:pic>
      <p:cxnSp>
        <p:nvCxnSpPr>
          <p:cNvPr id="36" name="Straight Connector 35">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16A9A2B-4C2C-4D4A-9756-A07D9294A9CF}"/>
              </a:ext>
            </a:extLst>
          </p:cNvPr>
          <p:cNvSpPr txBox="1"/>
          <p:nvPr/>
        </p:nvSpPr>
        <p:spPr>
          <a:xfrm>
            <a:off x="3325090" y="3159753"/>
            <a:ext cx="8613423"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Notice the range of values for the variables, a lot of them are between 0 and 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values for Instrumentalness look to be significantly lower than all others that have that range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There are 5 groups for genres, Alternative/Reggae, Electronic Dance, Country, Hip Hop, and Pop</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Note that there are a total of 694 observations </a:t>
            </a:r>
          </a:p>
        </p:txBody>
      </p:sp>
    </p:spTree>
    <p:extLst>
      <p:ext uri="{BB962C8B-B14F-4D97-AF65-F5344CB8AC3E}">
        <p14:creationId xmlns:p14="http://schemas.microsoft.com/office/powerpoint/2010/main" val="21157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23666-3C11-2F42-BDDF-9474AA46043C}"/>
              </a:ext>
            </a:extLst>
          </p:cNvPr>
          <p:cNvSpPr>
            <a:spLocks noGrp="1"/>
          </p:cNvSpPr>
          <p:nvPr>
            <p:ph type="title" idx="4294967295"/>
          </p:nvPr>
        </p:nvSpPr>
        <p:spPr>
          <a:xfrm>
            <a:off x="878911" y="643468"/>
            <a:ext cx="3177847" cy="1674180"/>
          </a:xfrm>
        </p:spPr>
        <p:txBody>
          <a:bodyPr vert="horz" lIns="91440" tIns="45720" rIns="91440" bIns="45720" rtlCol="0" anchor="b">
            <a:normAutofit/>
          </a:bodyPr>
          <a:lstStyle/>
          <a:p>
            <a:r>
              <a:rPr lang="en-US" sz="3700" b="1" u="sng" dirty="0">
                <a:latin typeface="Cambria Math" panose="02040503050406030204" pitchFamily="18" charset="0"/>
                <a:ea typeface="Cambria Math" panose="02040503050406030204" pitchFamily="18" charset="0"/>
              </a:rPr>
              <a:t>Before we Address the First Question:</a:t>
            </a:r>
          </a:p>
        </p:txBody>
      </p:sp>
      <p:cxnSp>
        <p:nvCxnSpPr>
          <p:cNvPr id="20" name="Straight Connector 1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95CA3F-FFC2-8442-B64C-657113903D83}"/>
              </a:ext>
            </a:extLst>
          </p:cNvPr>
          <p:cNvSpPr txBox="1"/>
          <p:nvPr/>
        </p:nvSpPr>
        <p:spPr>
          <a:xfrm>
            <a:off x="683195" y="2639379"/>
            <a:ext cx="3205049" cy="3229714"/>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500" b="1" dirty="0">
                <a:solidFill>
                  <a:schemeClr val="tx1">
                    <a:lumMod val="75000"/>
                    <a:lumOff val="25000"/>
                  </a:schemeClr>
                </a:solidFill>
                <a:latin typeface="Cambria Math" panose="02040503050406030204" pitchFamily="18" charset="0"/>
                <a:ea typeface="Cambria Math" panose="02040503050406030204" pitchFamily="18" charset="0"/>
              </a:rPr>
              <a:t>Notable Correlations with the response variable: </a:t>
            </a:r>
          </a:p>
          <a:p>
            <a:pPr marL="285750" indent="-285750">
              <a:lnSpc>
                <a:spcPct val="90000"/>
              </a:lnSpc>
              <a:spcAft>
                <a:spcPts val="600"/>
              </a:spcAft>
              <a:buFont typeface="Calibri" panose="020F0502020204030204" pitchFamily="34" charset="0"/>
              <a:buChar char="•"/>
            </a:pPr>
            <a:r>
              <a:rPr lang="en-US" sz="1500" dirty="0">
                <a:solidFill>
                  <a:schemeClr val="tx1">
                    <a:lumMod val="75000"/>
                    <a:lumOff val="25000"/>
                  </a:schemeClr>
                </a:solidFill>
                <a:latin typeface="Cambria Math" panose="02040503050406030204" pitchFamily="18" charset="0"/>
                <a:ea typeface="Cambria Math" panose="02040503050406030204" pitchFamily="18" charset="0"/>
              </a:rPr>
              <a:t>corr(y, x3) = 0.724</a:t>
            </a:r>
          </a:p>
          <a:p>
            <a:pPr marL="285750" indent="-285750">
              <a:lnSpc>
                <a:spcPct val="90000"/>
              </a:lnSpc>
              <a:spcAft>
                <a:spcPts val="600"/>
              </a:spcAft>
              <a:buFont typeface="Calibri" panose="020F0502020204030204" pitchFamily="34" charset="0"/>
              <a:buChar char="•"/>
            </a:pPr>
            <a:r>
              <a:rPr lang="en-US" sz="1500" dirty="0">
                <a:solidFill>
                  <a:schemeClr val="tx1">
                    <a:lumMod val="75000"/>
                    <a:lumOff val="25000"/>
                  </a:schemeClr>
                </a:solidFill>
                <a:latin typeface="Cambria Math" panose="02040503050406030204" pitchFamily="18" charset="0"/>
                <a:ea typeface="Cambria Math" panose="02040503050406030204" pitchFamily="18" charset="0"/>
              </a:rPr>
              <a:t>corr(y, x5) = -0.562</a:t>
            </a:r>
          </a:p>
          <a:p>
            <a:pPr>
              <a:lnSpc>
                <a:spcPct val="90000"/>
              </a:lnSpc>
              <a:spcAft>
                <a:spcPts val="600"/>
              </a:spcAft>
              <a:buFont typeface="Calibri" panose="020F0502020204030204" pitchFamily="34" charset="0"/>
            </a:pPr>
            <a:endParaRPr lang="en-US" sz="15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r>
              <a:rPr lang="en-US" sz="1500" b="1" dirty="0">
                <a:solidFill>
                  <a:schemeClr val="tx1">
                    <a:lumMod val="75000"/>
                    <a:lumOff val="25000"/>
                  </a:schemeClr>
                </a:solidFill>
                <a:latin typeface="Cambria Math" panose="02040503050406030204" pitchFamily="18" charset="0"/>
                <a:ea typeface="Cambria Math" panose="02040503050406030204" pitchFamily="18" charset="0"/>
              </a:rPr>
              <a:t>Notice: </a:t>
            </a:r>
          </a:p>
          <a:p>
            <a:pPr marL="285750" indent="-285750">
              <a:lnSpc>
                <a:spcPct val="90000"/>
              </a:lnSpc>
              <a:spcAft>
                <a:spcPts val="600"/>
              </a:spcAft>
              <a:buFont typeface="Calibri" panose="020F0502020204030204" pitchFamily="34" charset="0"/>
              <a:buChar char="•"/>
            </a:pPr>
            <a:r>
              <a:rPr lang="en-US" sz="1500" dirty="0">
                <a:solidFill>
                  <a:schemeClr val="tx1">
                    <a:lumMod val="75000"/>
                    <a:lumOff val="25000"/>
                  </a:schemeClr>
                </a:solidFill>
                <a:latin typeface="Cambria Math" panose="02040503050406030204" pitchFamily="18" charset="0"/>
                <a:ea typeface="Cambria Math" panose="02040503050406030204" pitchFamily="18" charset="0"/>
              </a:rPr>
              <a:t>distribution of x7 looks to have mostly values that can be considered zero</a:t>
            </a:r>
          </a:p>
          <a:p>
            <a:pPr>
              <a:lnSpc>
                <a:spcPct val="90000"/>
              </a:lnSpc>
              <a:spcAft>
                <a:spcPts val="600"/>
              </a:spcAft>
            </a:pPr>
            <a:endParaRPr lang="en-US" sz="15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4" name="Picture 3" descr="A close up of a map&#10;&#10;Description automatically generated">
            <a:extLst>
              <a:ext uri="{FF2B5EF4-FFF2-40B4-BE49-F238E27FC236}">
                <a16:creationId xmlns:a16="http://schemas.microsoft.com/office/drawing/2014/main" id="{99E10A5C-ADEA-C147-BF2A-D8398C70693F}"/>
              </a:ext>
            </a:extLst>
          </p:cNvPr>
          <p:cNvPicPr>
            <a:picLocks noChangeAspect="1"/>
          </p:cNvPicPr>
          <p:nvPr/>
        </p:nvPicPr>
        <p:blipFill>
          <a:blip r:embed="rId2"/>
          <a:stretch>
            <a:fillRect/>
          </a:stretch>
        </p:blipFill>
        <p:spPr>
          <a:xfrm>
            <a:off x="4056758" y="643468"/>
            <a:ext cx="8112395" cy="5070246"/>
          </a:xfrm>
          <a:prstGeom prst="rect">
            <a:avLst/>
          </a:prstGeom>
        </p:spPr>
      </p:pic>
      <p:sp>
        <p:nvSpPr>
          <p:cNvPr id="22" name="Rectangle 21">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140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40F3A1-84C5-AE4E-AD7B-0E8CE8859F74}"/>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b="1" dirty="0">
                <a:solidFill>
                  <a:srgbClr val="FFFFFF"/>
                </a:solidFill>
                <a:latin typeface="Cambria Math" panose="02040503050406030204" pitchFamily="18" charset="0"/>
                <a:ea typeface="Cambria Math" panose="02040503050406030204" pitchFamily="18" charset="0"/>
              </a:rPr>
              <a:t>Consider Research Question 1</a:t>
            </a:r>
          </a:p>
        </p:txBody>
      </p:sp>
      <p:sp>
        <p:nvSpPr>
          <p:cNvPr id="3" name="TextBox 2">
            <a:extLst>
              <a:ext uri="{FF2B5EF4-FFF2-40B4-BE49-F238E27FC236}">
                <a16:creationId xmlns:a16="http://schemas.microsoft.com/office/drawing/2014/main" id="{5A83D445-BC6F-A043-9507-F6F1AD3492B4}"/>
              </a:ext>
            </a:extLst>
          </p:cNvPr>
          <p:cNvSpPr txBox="1"/>
          <p:nvPr/>
        </p:nvSpPr>
        <p:spPr>
          <a:xfrm>
            <a:off x="5231958" y="605896"/>
            <a:ext cx="5923721" cy="5646208"/>
          </a:xfrm>
          <a:prstGeom prst="rect">
            <a:avLst/>
          </a:prstGeom>
        </p:spPr>
        <p:txBody>
          <a:bodyPr vert="horz" lIns="0" tIns="45720" rIns="0" bIns="45720" rtlCol="0" anchor="ctr">
            <a:normAutofit/>
          </a:bodyPr>
          <a:lstStyle/>
          <a:p>
            <a:pPr>
              <a:lnSpc>
                <a:spcPct val="90000"/>
              </a:lnSpc>
              <a:spcAft>
                <a:spcPts val="600"/>
              </a:spcAft>
              <a:buFont typeface="Calibri" panose="020F0502020204030204" pitchFamily="34" charset="0"/>
            </a:pPr>
            <a:r>
              <a:rPr lang="en-US" sz="2400" b="1" u="sng" dirty="0">
                <a:solidFill>
                  <a:schemeClr val="tx1">
                    <a:lumMod val="75000"/>
                    <a:lumOff val="25000"/>
                  </a:schemeClr>
                </a:solidFill>
                <a:latin typeface="Cambria Math" panose="02040503050406030204" pitchFamily="18" charset="0"/>
                <a:ea typeface="Cambria Math" panose="02040503050406030204" pitchFamily="18" charset="0"/>
              </a:rPr>
              <a:t>Question:</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Cambria Math" panose="02040503050406030204" pitchFamily="18" charset="0"/>
                <a:ea typeface="Cambria Math" panose="02040503050406030204" pitchFamily="18" charset="0"/>
              </a:rPr>
              <a:t>How can linear regression be implemented in order to understand what determines the overall energy of a track in the simplest manner? </a:t>
            </a:r>
          </a:p>
          <a:p>
            <a:pPr>
              <a:lnSpc>
                <a:spcPct val="90000"/>
              </a:lnSpc>
              <a:spcAft>
                <a:spcPts val="600"/>
              </a:spcAft>
              <a:buFont typeface="Calibri" panose="020F0502020204030204" pitchFamily="34" charset="0"/>
            </a:pPr>
            <a:endParaRPr lang="en-US" sz="24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endParaRPr lang="en-US" sz="24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endParaRPr lang="en-US" sz="24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endParaRPr lang="en-US" sz="2400" dirty="0">
              <a:solidFill>
                <a:schemeClr val="tx1">
                  <a:lumMod val="75000"/>
                  <a:lumOff val="25000"/>
                </a:schemeClr>
              </a:solidFill>
              <a:latin typeface="Cambria Math" panose="02040503050406030204" pitchFamily="18" charset="0"/>
              <a:ea typeface="Cambria Math" panose="02040503050406030204" pitchFamily="18" charset="0"/>
            </a:endParaRPr>
          </a:p>
          <a:p>
            <a:pPr>
              <a:lnSpc>
                <a:spcPct val="90000"/>
              </a:lnSpc>
              <a:spcAft>
                <a:spcPts val="600"/>
              </a:spcAft>
              <a:buFont typeface="Calibri" panose="020F0502020204030204" pitchFamily="34" charset="0"/>
            </a:pPr>
            <a:r>
              <a:rPr lang="en-US" sz="2400" b="1" u="sng" dirty="0">
                <a:solidFill>
                  <a:schemeClr val="tx1">
                    <a:lumMod val="75000"/>
                    <a:lumOff val="25000"/>
                  </a:schemeClr>
                </a:solidFill>
                <a:latin typeface="Cambria Math" panose="02040503050406030204" pitchFamily="18" charset="0"/>
                <a:ea typeface="Cambria Math" panose="02040503050406030204" pitchFamily="18" charset="0"/>
              </a:rPr>
              <a:t>Proposed Solution:</a:t>
            </a:r>
            <a:endParaRPr lang="en-US" sz="2400" u="sng" dirty="0">
              <a:solidFill>
                <a:schemeClr val="tx1">
                  <a:lumMod val="75000"/>
                  <a:lumOff val="25000"/>
                </a:schemeClr>
              </a:solidFill>
              <a:latin typeface="Cambria Math" panose="02040503050406030204" pitchFamily="18" charset="0"/>
              <a:ea typeface="Cambria Math" panose="02040503050406030204" pitchFamily="18" charset="0"/>
            </a:endParaRPr>
          </a:p>
          <a:p>
            <a:pPr marL="285750" indent="-285750">
              <a:lnSpc>
                <a:spcPct val="90000"/>
              </a:lnSpc>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Perform variable selection procedures to find an initial model </a:t>
            </a:r>
          </a:p>
          <a:p>
            <a:pPr marL="285750" indent="-285750">
              <a:lnSpc>
                <a:spcPct val="90000"/>
              </a:lnSpc>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Reduce the initial model to ensure that all predictors are significant </a:t>
            </a:r>
          </a:p>
          <a:p>
            <a:pPr marL="285750" indent="-285750">
              <a:lnSpc>
                <a:spcPct val="90000"/>
              </a:lnSpc>
              <a:spcAft>
                <a:spcPts val="600"/>
              </a:spcAft>
              <a:buFont typeface="Calibri" panose="020F0502020204030204" pitchFamily="34" charset="0"/>
              <a:buChar char="•"/>
            </a:pPr>
            <a:r>
              <a:rPr lang="en-US" dirty="0">
                <a:solidFill>
                  <a:schemeClr val="tx1">
                    <a:lumMod val="75000"/>
                    <a:lumOff val="25000"/>
                  </a:schemeClr>
                </a:solidFill>
                <a:latin typeface="Cambria Math" panose="02040503050406030204" pitchFamily="18" charset="0"/>
                <a:ea typeface="Cambria Math" panose="02040503050406030204" pitchFamily="18" charset="0"/>
              </a:rPr>
              <a:t>Assess model assumptions to ensure the model is valid to use for inference </a:t>
            </a:r>
          </a:p>
        </p:txBody>
      </p:sp>
      <p:sp>
        <p:nvSpPr>
          <p:cNvPr id="27" name="Rectangle 26">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a:extLst>
              <a:ext uri="{FF2B5EF4-FFF2-40B4-BE49-F238E27FC236}">
                <a16:creationId xmlns:a16="http://schemas.microsoft.com/office/drawing/2014/main" id="{CCBCC273-504F-7A41-A5FD-31B2F32C2974}"/>
              </a:ext>
            </a:extLst>
          </p:cNvPr>
          <p:cNvCxnSpPr/>
          <p:nvPr/>
        </p:nvCxnSpPr>
        <p:spPr>
          <a:xfrm>
            <a:off x="5231958" y="2838994"/>
            <a:ext cx="592372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3505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A14D-DEFE-B14F-B451-AAD77652950B}"/>
              </a:ext>
            </a:extLst>
          </p:cNvPr>
          <p:cNvSpPr>
            <a:spLocks noGrp="1"/>
          </p:cNvSpPr>
          <p:nvPr>
            <p:ph type="title"/>
          </p:nvPr>
        </p:nvSpPr>
        <p:spPr>
          <a:xfrm>
            <a:off x="643466" y="462844"/>
            <a:ext cx="3517567" cy="1614312"/>
          </a:xfrm>
        </p:spPr>
        <p:txBody>
          <a:bodyPr/>
          <a:lstStyle/>
          <a:p>
            <a:r>
              <a:rPr lang="en-US" dirty="0">
                <a:latin typeface="Cambria Math" panose="02040503050406030204" pitchFamily="18" charset="0"/>
                <a:ea typeface="Cambria Math" panose="02040503050406030204" pitchFamily="18" charset="0"/>
              </a:rPr>
              <a:t>Variable Selection Procedures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701257A-864E-8B4D-9CEA-8D3951736D1A}"/>
                  </a:ext>
                </a:extLst>
              </p:cNvPr>
              <p:cNvSpPr>
                <a:spLocks noGrp="1"/>
              </p:cNvSpPr>
              <p:nvPr>
                <p:ph type="body" sz="half" idx="2"/>
              </p:nvPr>
            </p:nvSpPr>
            <p:spPr>
              <a:xfrm>
                <a:off x="643465" y="2156178"/>
                <a:ext cx="3517567" cy="3951378"/>
              </a:xfrm>
            </p:spPr>
            <p:txBody>
              <a:bodyPr/>
              <a:lstStyle/>
              <a:p>
                <a:r>
                  <a:rPr lang="en-US" b="1" u="sng" dirty="0">
                    <a:latin typeface="Cambria Math" panose="02040503050406030204" pitchFamily="18" charset="0"/>
                    <a:ea typeface="Cambria Math" panose="02040503050406030204" pitchFamily="18" charset="0"/>
                  </a:rPr>
                  <a:t>Selected Method: </a:t>
                </a:r>
              </a:p>
              <a:p>
                <a:r>
                  <a:rPr lang="en-US" b="1" i="1" dirty="0">
                    <a:latin typeface="Cambria Math" panose="02040503050406030204" pitchFamily="18" charset="0"/>
                    <a:ea typeface="Cambria Math" panose="02040503050406030204" pitchFamily="18" charset="0"/>
                  </a:rPr>
                  <a:t>Best Subsets Regression </a:t>
                </a:r>
                <a:r>
                  <a:rPr lang="en-US" dirty="0">
                    <a:latin typeface="Cambria Math" panose="02040503050406030204" pitchFamily="18" charset="0"/>
                    <a:ea typeface="Cambria Math" panose="02040503050406030204" pitchFamily="18" charset="0"/>
                  </a:rPr>
                  <a:t>so comparisons can be made based on multiple criteria. </a:t>
                </a:r>
              </a:p>
              <a:p>
                <a:r>
                  <a:rPr lang="en-US" dirty="0">
                    <a:latin typeface="Cambria Math" panose="02040503050406030204" pitchFamily="18" charset="0"/>
                    <a:ea typeface="Cambria Math" panose="02040503050406030204" pitchFamily="18" charset="0"/>
                  </a:rPr>
                  <a:t>The 4 criteria considered were 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Cambria Math" panose="02040503050406030204" pitchFamily="18" charset="0"/>
                    <a:ea typeface="Cambria Math" panose="02040503050406030204" pitchFamily="18" charset="0"/>
                  </a:rPr>
                  <a:t>, Bayesian Information Criterion, Mean Squared Error, and Mallows’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oMath>
                </a14:m>
                <a:r>
                  <a:rPr lang="en-US" dirty="0">
                    <a:latin typeface="Cambria Math" panose="02040503050406030204" pitchFamily="18" charset="0"/>
                    <a:ea typeface="Cambria Math" panose="02040503050406030204" pitchFamily="18" charset="0"/>
                  </a:rPr>
                  <a:t> statistic to select an optimal starting model. </a:t>
                </a:r>
                <a:endParaRPr lang="en-US" dirty="0"/>
              </a:p>
            </p:txBody>
          </p:sp>
        </mc:Choice>
        <mc:Fallback xmlns="">
          <p:sp>
            <p:nvSpPr>
              <p:cNvPr id="4" name="Text Placeholder 3">
                <a:extLst>
                  <a:ext uri="{FF2B5EF4-FFF2-40B4-BE49-F238E27FC236}">
                    <a16:creationId xmlns:a16="http://schemas.microsoft.com/office/drawing/2014/main" id="{5701257A-864E-8B4D-9CEA-8D3951736D1A}"/>
                  </a:ext>
                </a:extLst>
              </p:cNvPr>
              <p:cNvSpPr>
                <a:spLocks noGrp="1" noRot="1" noChangeAspect="1" noMove="1" noResize="1" noEditPoints="1" noAdjustHandles="1" noChangeArrowheads="1" noChangeShapeType="1" noTextEdit="1"/>
              </p:cNvSpPr>
              <p:nvPr>
                <p:ph type="body" sz="half" idx="2"/>
              </p:nvPr>
            </p:nvSpPr>
            <p:spPr>
              <a:xfrm>
                <a:off x="643465" y="2156178"/>
                <a:ext cx="3517567" cy="3951378"/>
              </a:xfrm>
              <a:blipFill>
                <a:blip r:embed="rId2"/>
                <a:stretch>
                  <a:fillRect l="-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82BE6E-DEE6-6C43-B5AF-79603ACE7D8C}"/>
                  </a:ext>
                </a:extLst>
              </p:cNvPr>
              <p:cNvSpPr txBox="1"/>
              <p:nvPr/>
            </p:nvSpPr>
            <p:spPr>
              <a:xfrm>
                <a:off x="9265920" y="0"/>
                <a:ext cx="2926080" cy="3141694"/>
              </a:xfrm>
              <a:prstGeom prst="rect">
                <a:avLst/>
              </a:prstGeom>
              <a:noFill/>
            </p:spPr>
            <p:txBody>
              <a:bodyPr wrap="square" rtlCol="0">
                <a:spAutoFit/>
              </a:bodyPr>
              <a:lstStyle/>
              <a:p>
                <a:r>
                  <a:rPr lang="en-US" sz="1500" dirty="0">
                    <a:latin typeface="Cambria Math" panose="02040503050406030204" pitchFamily="18" charset="0"/>
                    <a:ea typeface="Cambria Math" panose="02040503050406030204" pitchFamily="18" charset="0"/>
                  </a:rPr>
                  <a:t>The </a:t>
                </a:r>
                <a14:m>
                  <m:oMath xmlns:m="http://schemas.openxmlformats.org/officeDocument/2006/math">
                    <m:sSubSup>
                      <m:sSubSupPr>
                        <m:ctrlPr>
                          <a:rPr lang="en-US" sz="1500" i="1">
                            <a:latin typeface="Cambria Math" panose="02040503050406030204" pitchFamily="18" charset="0"/>
                          </a:rPr>
                        </m:ctrlPr>
                      </m:sSubSupPr>
                      <m:e>
                        <m:r>
                          <a:rPr lang="en-US" sz="1500" i="1">
                            <a:latin typeface="Cambria Math" panose="02040503050406030204" pitchFamily="18" charset="0"/>
                          </a:rPr>
                          <m:t>𝑅</m:t>
                        </m:r>
                      </m:e>
                      <m:sub>
                        <m:r>
                          <a:rPr lang="en-US" sz="1500" i="1">
                            <a:latin typeface="Cambria Math" panose="02040503050406030204" pitchFamily="18" charset="0"/>
                          </a:rPr>
                          <m:t>𝑎</m:t>
                        </m:r>
                      </m:sub>
                      <m:sup>
                        <m:r>
                          <a:rPr lang="en-US" sz="1500" i="1">
                            <a:latin typeface="Cambria Math" panose="02040503050406030204" pitchFamily="18" charset="0"/>
                          </a:rPr>
                          <m:t>2</m:t>
                        </m:r>
                      </m:sup>
                    </m:sSubSup>
                  </m:oMath>
                </a14:m>
                <a:r>
                  <a:rPr lang="en-US" sz="1500" dirty="0">
                    <a:latin typeface="Cambria Math" panose="02040503050406030204" pitchFamily="18" charset="0"/>
                    <a:ea typeface="Cambria Math" panose="02040503050406030204" pitchFamily="18" charset="0"/>
                  </a:rPr>
                  <a:t> seems to be optimal for subsets with 8 and 9 variables. </a:t>
                </a:r>
              </a:p>
              <a:p>
                <a:endParaRPr lang="en-US" sz="800" dirty="0">
                  <a:latin typeface="Cambria Math" panose="02040503050406030204" pitchFamily="18" charset="0"/>
                  <a:ea typeface="Cambria Math" panose="02040503050406030204" pitchFamily="18" charset="0"/>
                </a:endParaRPr>
              </a:p>
              <a:p>
                <a:r>
                  <a:rPr lang="en-US" sz="1500" dirty="0">
                    <a:latin typeface="Cambria Math" panose="02040503050406030204" pitchFamily="18" charset="0"/>
                    <a:ea typeface="Cambria Math" panose="02040503050406030204" pitchFamily="18" charset="0"/>
                  </a:rPr>
                  <a:t>The BIC is the lowest for 5 and 6 variables but still acceptable for 8 and 9 variable subsets. </a:t>
                </a:r>
              </a:p>
              <a:p>
                <a:endParaRPr lang="en-US" sz="800" dirty="0">
                  <a:latin typeface="Cambria Math" panose="02040503050406030204" pitchFamily="18" charset="0"/>
                  <a:ea typeface="Cambria Math" panose="02040503050406030204" pitchFamily="18" charset="0"/>
                </a:endParaRPr>
              </a:p>
              <a:p>
                <a:r>
                  <a:rPr lang="en-US" sz="1500" dirty="0">
                    <a:latin typeface="Cambria Math" panose="02040503050406030204" pitchFamily="18" charset="0"/>
                    <a:ea typeface="Cambria Math" panose="02040503050406030204" pitchFamily="18" charset="0"/>
                  </a:rPr>
                  <a:t>The minimum MSE results from 8 predictors.</a:t>
                </a:r>
              </a:p>
              <a:p>
                <a:endParaRPr lang="en-US" sz="800" dirty="0">
                  <a:latin typeface="Cambria Math" panose="02040503050406030204" pitchFamily="18" charset="0"/>
                  <a:ea typeface="Cambria Math" panose="02040503050406030204" pitchFamily="18" charset="0"/>
                </a:endParaRPr>
              </a:p>
              <a:p>
                <a:r>
                  <a:rPr lang="en-US" sz="1500" dirty="0">
                    <a:latin typeface="Cambria Math" panose="02040503050406030204" pitchFamily="18" charset="0"/>
                    <a:ea typeface="Cambria Math" panose="02040503050406030204" pitchFamily="18" charset="0"/>
                  </a:rPr>
                  <a:t>Mallows’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𝐶</m:t>
                        </m:r>
                      </m:e>
                      <m:sub>
                        <m:r>
                          <a:rPr lang="en-US" sz="1500" i="1">
                            <a:latin typeface="Cambria Math" panose="02040503050406030204" pitchFamily="18" charset="0"/>
                          </a:rPr>
                          <m:t>𝑝</m:t>
                        </m:r>
                      </m:sub>
                    </m:sSub>
                  </m:oMath>
                </a14:m>
                <a:r>
                  <a:rPr lang="en-US" sz="1500" dirty="0">
                    <a:latin typeface="Cambria Math" panose="02040503050406030204" pitchFamily="18" charset="0"/>
                    <a:ea typeface="Cambria Math" panose="02040503050406030204" pitchFamily="18" charset="0"/>
                  </a:rPr>
                  <a:t> statistic is best for 10 predictors, but decent for 8. </a:t>
                </a:r>
              </a:p>
              <a:p>
                <a:endParaRPr lang="en-US" sz="800" dirty="0">
                  <a:latin typeface="Cambria Math" panose="02040503050406030204" pitchFamily="18" charset="0"/>
                  <a:ea typeface="Cambria Math" panose="02040503050406030204" pitchFamily="18" charset="0"/>
                </a:endParaRPr>
              </a:p>
              <a:p>
                <a:r>
                  <a:rPr lang="en-US" sz="1500" dirty="0">
                    <a:latin typeface="Cambria Math" panose="02040503050406030204" pitchFamily="18" charset="0"/>
                    <a:ea typeface="Cambria Math" panose="02040503050406030204" pitchFamily="18" charset="0"/>
                  </a:rPr>
                  <a:t>The selected subset contains 8 predictors.</a:t>
                </a:r>
              </a:p>
            </p:txBody>
          </p:sp>
        </mc:Choice>
        <mc:Fallback xmlns="">
          <p:sp>
            <p:nvSpPr>
              <p:cNvPr id="7" name="TextBox 6">
                <a:extLst>
                  <a:ext uri="{FF2B5EF4-FFF2-40B4-BE49-F238E27FC236}">
                    <a16:creationId xmlns:a16="http://schemas.microsoft.com/office/drawing/2014/main" id="{EE82BE6E-DEE6-6C43-B5AF-79603ACE7D8C}"/>
                  </a:ext>
                </a:extLst>
              </p:cNvPr>
              <p:cNvSpPr txBox="1">
                <a:spLocks noRot="1" noChangeAspect="1" noMove="1" noResize="1" noEditPoints="1" noAdjustHandles="1" noChangeArrowheads="1" noChangeShapeType="1" noTextEdit="1"/>
              </p:cNvSpPr>
              <p:nvPr/>
            </p:nvSpPr>
            <p:spPr>
              <a:xfrm>
                <a:off x="9265920" y="0"/>
                <a:ext cx="2926080" cy="3141694"/>
              </a:xfrm>
              <a:prstGeom prst="rect">
                <a:avLst/>
              </a:prstGeom>
              <a:blipFill>
                <a:blip r:embed="rId3"/>
                <a:stretch>
                  <a:fillRect l="-866" r="-2165" b="-1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3EDED6-1307-704B-9806-6F67EE4A474F}"/>
                  </a:ext>
                </a:extLst>
              </p:cNvPr>
              <p:cNvSpPr txBox="1"/>
              <p:nvPr/>
            </p:nvSpPr>
            <p:spPr>
              <a:xfrm>
                <a:off x="4679332" y="3033062"/>
                <a:ext cx="7212543" cy="1138773"/>
              </a:xfrm>
              <a:prstGeom prst="rect">
                <a:avLst/>
              </a:prstGeom>
              <a:noFill/>
            </p:spPr>
            <p:txBody>
              <a:bodyPr wrap="square" rtlCol="0">
                <a:spAutoFit/>
              </a:bodyPr>
              <a:lstStyle/>
              <a:p>
                <a:r>
                  <a:rPr lang="en-US" b="1" u="sng" dirty="0">
                    <a:latin typeface="Cambria Math" panose="02040503050406030204" pitchFamily="18" charset="0"/>
                    <a:ea typeface="Cambria Math" panose="02040503050406030204" pitchFamily="18" charset="0"/>
                  </a:rPr>
                  <a:t>Initial Model:</a:t>
                </a:r>
              </a:p>
              <a:p>
                <a:endParaRPr lang="en-US" sz="14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6</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7</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8</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8</m:t>
                          </m:r>
                        </m:sub>
                      </m:sSub>
                      <m:r>
                        <a:rPr lang="en-US" i="1">
                          <a:latin typeface="Cambria Math" panose="02040503050406030204" pitchFamily="18" charset="0"/>
                        </a:rPr>
                        <m:t>+</m:t>
                      </m:r>
                      <m:r>
                        <a:rPr lang="en-US" i="1">
                          <a:latin typeface="Cambria Math" panose="02040503050406030204" pitchFamily="18" charset="0"/>
                        </a:rPr>
                        <m:t>𝜖</m:t>
                      </m:r>
                    </m:oMath>
                  </m:oMathPara>
                </a14:m>
                <a:endParaRPr lang="en-US" dirty="0"/>
              </a:p>
              <a:p>
                <a:endParaRPr lang="en-US"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3A3EDED6-1307-704B-9806-6F67EE4A474F}"/>
                  </a:ext>
                </a:extLst>
              </p:cNvPr>
              <p:cNvSpPr txBox="1">
                <a:spLocks noRot="1" noChangeAspect="1" noMove="1" noResize="1" noEditPoints="1" noAdjustHandles="1" noChangeArrowheads="1" noChangeShapeType="1" noTextEdit="1"/>
              </p:cNvSpPr>
              <p:nvPr/>
            </p:nvSpPr>
            <p:spPr>
              <a:xfrm>
                <a:off x="4679332" y="3033062"/>
                <a:ext cx="7212543" cy="1138773"/>
              </a:xfrm>
              <a:prstGeom prst="rect">
                <a:avLst/>
              </a:prstGeom>
              <a:blipFill>
                <a:blip r:embed="rId4"/>
                <a:stretch>
                  <a:fillRect l="-527" t="-2222"/>
                </a:stretch>
              </a:blipFill>
            </p:spPr>
            <p:txBody>
              <a:bodyPr/>
              <a:lstStyle/>
              <a:p>
                <a:r>
                  <a:rPr lang="en-US">
                    <a:noFill/>
                  </a:rPr>
                  <a:t> </a:t>
                </a:r>
              </a:p>
            </p:txBody>
          </p:sp>
        </mc:Fallback>
      </mc:AlternateContent>
      <p:pic>
        <p:nvPicPr>
          <p:cNvPr id="5" name="Picture 4" descr="A close up of a sign&#10;&#10;Description automatically generated">
            <a:extLst>
              <a:ext uri="{FF2B5EF4-FFF2-40B4-BE49-F238E27FC236}">
                <a16:creationId xmlns:a16="http://schemas.microsoft.com/office/drawing/2014/main" id="{CEA4A9FA-A7BE-1D42-BA35-4AC833789A04}"/>
              </a:ext>
            </a:extLst>
          </p:cNvPr>
          <p:cNvPicPr>
            <a:picLocks noChangeAspect="1"/>
          </p:cNvPicPr>
          <p:nvPr/>
        </p:nvPicPr>
        <p:blipFill>
          <a:blip r:embed="rId5"/>
          <a:stretch>
            <a:fillRect/>
          </a:stretch>
        </p:blipFill>
        <p:spPr>
          <a:xfrm>
            <a:off x="4679332" y="0"/>
            <a:ext cx="4578038" cy="3027009"/>
          </a:xfrm>
          <a:prstGeom prst="rect">
            <a:avLst/>
          </a:prstGeom>
        </p:spPr>
      </p:pic>
      <p:pic>
        <p:nvPicPr>
          <p:cNvPr id="13" name="Picture 12" descr="A blue and white text&#10;&#10;Description automatically generated">
            <a:extLst>
              <a:ext uri="{FF2B5EF4-FFF2-40B4-BE49-F238E27FC236}">
                <a16:creationId xmlns:a16="http://schemas.microsoft.com/office/drawing/2014/main" id="{0A4AD1CC-439F-AE49-BBDE-842BBE03D061}"/>
              </a:ext>
            </a:extLst>
          </p:cNvPr>
          <p:cNvPicPr>
            <a:picLocks noChangeAspect="1"/>
          </p:cNvPicPr>
          <p:nvPr/>
        </p:nvPicPr>
        <p:blipFill>
          <a:blip r:embed="rId6"/>
          <a:stretch>
            <a:fillRect/>
          </a:stretch>
        </p:blipFill>
        <p:spPr>
          <a:xfrm>
            <a:off x="4679332" y="4167477"/>
            <a:ext cx="7512668" cy="2690523"/>
          </a:xfrm>
          <a:prstGeom prst="rect">
            <a:avLst/>
          </a:prstGeom>
        </p:spPr>
      </p:pic>
    </p:spTree>
    <p:extLst>
      <p:ext uri="{BB962C8B-B14F-4D97-AF65-F5344CB8AC3E}">
        <p14:creationId xmlns:p14="http://schemas.microsoft.com/office/powerpoint/2010/main" val="144846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C50F3-9D36-574A-B7DC-30F314579103}"/>
              </a:ext>
            </a:extLst>
          </p:cNvPr>
          <p:cNvSpPr txBox="1"/>
          <p:nvPr/>
        </p:nvSpPr>
        <p:spPr>
          <a:xfrm>
            <a:off x="782514" y="262973"/>
            <a:ext cx="6919547" cy="707886"/>
          </a:xfrm>
          <a:prstGeom prst="rect">
            <a:avLst/>
          </a:prstGeom>
          <a:noFill/>
        </p:spPr>
        <p:txBody>
          <a:bodyPr wrap="square" rtlCol="0">
            <a:spAutoFit/>
          </a:bodyPr>
          <a:lstStyle/>
          <a:p>
            <a:r>
              <a:rPr lang="en-US" sz="4000" b="1" u="sng" dirty="0">
                <a:latin typeface="Cambria Math" panose="02040503050406030204" pitchFamily="18" charset="0"/>
                <a:ea typeface="Cambria Math" panose="02040503050406030204" pitchFamily="18" charset="0"/>
              </a:rPr>
              <a:t>Checking for Influential Points</a:t>
            </a:r>
          </a:p>
        </p:txBody>
      </p:sp>
      <p:sp>
        <p:nvSpPr>
          <p:cNvPr id="4" name="TextBox 3">
            <a:extLst>
              <a:ext uri="{FF2B5EF4-FFF2-40B4-BE49-F238E27FC236}">
                <a16:creationId xmlns:a16="http://schemas.microsoft.com/office/drawing/2014/main" id="{25DD6D26-3D24-8746-8E14-AF09FFA6C9B8}"/>
              </a:ext>
            </a:extLst>
          </p:cNvPr>
          <p:cNvSpPr txBox="1"/>
          <p:nvPr/>
        </p:nvSpPr>
        <p:spPr>
          <a:xfrm>
            <a:off x="782514" y="1159148"/>
            <a:ext cx="3802674" cy="480131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presence of influential points could cause naive assumptions that a model is not sufficient</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Methods of identifying potential influential points in this project include the acknowledgement of </a:t>
            </a:r>
            <a:r>
              <a:rPr lang="en-US" b="1" i="1" dirty="0">
                <a:latin typeface="Cambria Math" panose="02040503050406030204" pitchFamily="18" charset="0"/>
                <a:ea typeface="Cambria Math" panose="02040503050406030204" pitchFamily="18" charset="0"/>
              </a:rPr>
              <a:t>leverages</a:t>
            </a:r>
            <a:r>
              <a:rPr lang="en-US" dirty="0">
                <a:latin typeface="Cambria Math" panose="02040503050406030204" pitchFamily="18" charset="0"/>
                <a:ea typeface="Cambria Math" panose="02040503050406030204" pitchFamily="18" charset="0"/>
              </a:rPr>
              <a:t> and </a:t>
            </a:r>
            <a:r>
              <a:rPr lang="en-US" b="1" i="1" dirty="0">
                <a:latin typeface="Cambria Math" panose="02040503050406030204" pitchFamily="18" charset="0"/>
                <a:ea typeface="Cambria Math" panose="02040503050406030204" pitchFamily="18" charset="0"/>
              </a:rPr>
              <a:t>outliers</a:t>
            </a:r>
          </a:p>
          <a:p>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Before any decisions are made, leverages that are both 2 and 3 times greater than the mean leverage are noted</a:t>
            </a:r>
          </a:p>
          <a:p>
            <a:r>
              <a:rPr lang="en-US" dirty="0">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Outliers are determined via studentized residuals, where the absolute value is greater than 3</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421A0D-ECA1-2A40-A9F3-1EAAC85E69B2}"/>
                  </a:ext>
                </a:extLst>
              </p:cNvPr>
              <p:cNvSpPr txBox="1"/>
              <p:nvPr/>
            </p:nvSpPr>
            <p:spPr>
              <a:xfrm>
                <a:off x="6096000" y="970859"/>
                <a:ext cx="5313486" cy="1587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𝑀𝑒𝑎𝑛</m:t>
                      </m:r>
                      <m:r>
                        <a:rPr lang="en-US" i="1" smtClean="0">
                          <a:latin typeface="Cambria Math" panose="02040503050406030204" pitchFamily="18" charset="0"/>
                        </a:rPr>
                        <m:t> </m:t>
                      </m:r>
                      <m:r>
                        <a:rPr lang="en-US" i="1" smtClean="0">
                          <a:latin typeface="Cambria Math" panose="02040503050406030204" pitchFamily="18" charset="0"/>
                        </a:rPr>
                        <m:t>𝐿𝑒𝑣𝑒𝑟𝑎𝑔𝑒</m:t>
                      </m:r>
                      <m:r>
                        <a:rPr lang="en-US" i="1" smtClean="0">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e>
                          </m:nary>
                        </m:num>
                        <m:den>
                          <m:r>
                            <a:rPr lang="en-US" i="1">
                              <a:latin typeface="Cambria Math" panose="02040503050406030204" pitchFamily="18" charset="0"/>
                            </a:rPr>
                            <m:t>𝑛</m:t>
                          </m:r>
                        </m:den>
                      </m:f>
                    </m:oMath>
                  </m:oMathPara>
                </a14:m>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𝑆</m:t>
                      </m:r>
                      <m:r>
                        <a:rPr lang="en-US" i="1">
                          <a:latin typeface="Cambria Math" panose="02040503050406030204" pitchFamily="18" charset="0"/>
                        </a:rPr>
                        <m:t>𝑡𝑢𝑑𝑒𝑛𝑡𝑖𝑧𝑒𝑑</m:t>
                      </m:r>
                      <m:r>
                        <a:rPr lang="en-US" i="1">
                          <a:latin typeface="Cambria Math" panose="02040503050406030204" pitchFamily="18" charset="0"/>
                        </a:rPr>
                        <m:t> </m:t>
                      </m:r>
                      <m:r>
                        <a:rPr lang="en-US" b="0" i="1" smtClean="0">
                          <a:latin typeface="Cambria Math" panose="02040503050406030204" pitchFamily="18" charset="0"/>
                        </a:rPr>
                        <m:t>𝑅</m:t>
                      </m:r>
                      <m:r>
                        <a:rPr lang="en-US" i="1">
                          <a:latin typeface="Cambria Math" panose="02040503050406030204" pitchFamily="18" charset="0"/>
                        </a:rPr>
                        <m:t>𝑒𝑠𝑖𝑑𝑢𝑎𝑙𝑠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𝑀𝑆𝐸</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𝑖𝑖</m:t>
                                      </m:r>
                                    </m:sub>
                                  </m:sSub>
                                </m:e>
                              </m:d>
                            </m:e>
                          </m:rad>
                        </m:den>
                      </m:f>
                    </m:oMath>
                  </m:oMathPara>
                </a14:m>
                <a:endParaRPr lang="en-US" dirty="0"/>
              </a:p>
              <a:p>
                <a:endParaRPr lang="en-US" dirty="0"/>
              </a:p>
            </p:txBody>
          </p:sp>
        </mc:Choice>
        <mc:Fallback xmlns="">
          <p:sp>
            <p:nvSpPr>
              <p:cNvPr id="5" name="TextBox 4">
                <a:extLst>
                  <a:ext uri="{FF2B5EF4-FFF2-40B4-BE49-F238E27FC236}">
                    <a16:creationId xmlns:a16="http://schemas.microsoft.com/office/drawing/2014/main" id="{D1421A0D-ECA1-2A40-A9F3-1EAAC85E69B2}"/>
                  </a:ext>
                </a:extLst>
              </p:cNvPr>
              <p:cNvSpPr txBox="1">
                <a:spLocks noRot="1" noChangeAspect="1" noMove="1" noResize="1" noEditPoints="1" noAdjustHandles="1" noChangeArrowheads="1" noChangeShapeType="1" noTextEdit="1"/>
              </p:cNvSpPr>
              <p:nvPr/>
            </p:nvSpPr>
            <p:spPr>
              <a:xfrm>
                <a:off x="6096000" y="970859"/>
                <a:ext cx="5313486" cy="1587550"/>
              </a:xfrm>
              <a:prstGeom prst="rect">
                <a:avLst/>
              </a:prstGeom>
              <a:blipFill>
                <a:blip r:embed="rId2"/>
                <a:stretch>
                  <a:fillRect t="-26190"/>
                </a:stretch>
              </a:blipFill>
            </p:spPr>
            <p:txBody>
              <a:bodyPr/>
              <a:lstStyle/>
              <a:p>
                <a:r>
                  <a:rPr lang="en-US">
                    <a:noFill/>
                  </a:rPr>
                  <a:t> </a:t>
                </a:r>
              </a:p>
            </p:txBody>
          </p:sp>
        </mc:Fallback>
      </mc:AlternateContent>
      <p:pic>
        <p:nvPicPr>
          <p:cNvPr id="7" name="Picture 6" descr="A close up of a sign&#10;&#10;Description automatically generated">
            <a:extLst>
              <a:ext uri="{FF2B5EF4-FFF2-40B4-BE49-F238E27FC236}">
                <a16:creationId xmlns:a16="http://schemas.microsoft.com/office/drawing/2014/main" id="{080F2F9D-8114-D24A-BE20-2CD9EC794135}"/>
              </a:ext>
            </a:extLst>
          </p:cNvPr>
          <p:cNvPicPr>
            <a:picLocks noChangeAspect="1"/>
          </p:cNvPicPr>
          <p:nvPr/>
        </p:nvPicPr>
        <p:blipFill>
          <a:blip r:embed="rId3"/>
          <a:stretch>
            <a:fillRect/>
          </a:stretch>
        </p:blipFill>
        <p:spPr>
          <a:xfrm>
            <a:off x="6435480" y="2743200"/>
            <a:ext cx="4445000" cy="1371600"/>
          </a:xfrm>
          <a:prstGeom prst="rect">
            <a:avLst/>
          </a:prstGeom>
        </p:spPr>
      </p:pic>
      <p:sp>
        <p:nvSpPr>
          <p:cNvPr id="8" name="TextBox 7">
            <a:extLst>
              <a:ext uri="{FF2B5EF4-FFF2-40B4-BE49-F238E27FC236}">
                <a16:creationId xmlns:a16="http://schemas.microsoft.com/office/drawing/2014/main" id="{FBC6BB9E-4830-3E46-9394-C2D1F978965C}"/>
              </a:ext>
            </a:extLst>
          </p:cNvPr>
          <p:cNvSpPr txBox="1"/>
          <p:nvPr/>
        </p:nvSpPr>
        <p:spPr>
          <a:xfrm>
            <a:off x="6435480" y="4686812"/>
            <a:ext cx="4801089" cy="1200329"/>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Since the total number of leverages greater than twice the mean combined with outliers is very small relative to the size of the data, all 29 potential influential points will be dropped. </a:t>
            </a:r>
          </a:p>
        </p:txBody>
      </p:sp>
      <p:sp>
        <p:nvSpPr>
          <p:cNvPr id="9" name="Right Arrow 8">
            <a:extLst>
              <a:ext uri="{FF2B5EF4-FFF2-40B4-BE49-F238E27FC236}">
                <a16:creationId xmlns:a16="http://schemas.microsoft.com/office/drawing/2014/main" id="{F0304359-D0D2-D44E-A025-CCE705CCC864}"/>
              </a:ext>
            </a:extLst>
          </p:cNvPr>
          <p:cNvSpPr/>
          <p:nvPr/>
        </p:nvSpPr>
        <p:spPr>
          <a:xfrm>
            <a:off x="4851390" y="17646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98B8D2F-2380-2346-A3EC-5B0E5FA9DFCD}"/>
              </a:ext>
            </a:extLst>
          </p:cNvPr>
          <p:cNvSpPr/>
          <p:nvPr/>
        </p:nvSpPr>
        <p:spPr>
          <a:xfrm>
            <a:off x="4851390" y="31866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1B6D9408-14F6-8D48-8958-7161AEB3ACC7}"/>
              </a:ext>
            </a:extLst>
          </p:cNvPr>
          <p:cNvSpPr/>
          <p:nvPr/>
        </p:nvSpPr>
        <p:spPr>
          <a:xfrm>
            <a:off x="4851390" y="48023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77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5A41CE-E3D8-2F48-A650-DDA7AAFA95F1}"/>
              </a:ext>
            </a:extLst>
          </p:cNvPr>
          <p:cNvSpPr/>
          <p:nvPr/>
        </p:nvSpPr>
        <p:spPr>
          <a:xfrm>
            <a:off x="441169" y="248586"/>
            <a:ext cx="9055428" cy="584775"/>
          </a:xfrm>
          <a:prstGeom prst="rect">
            <a:avLst/>
          </a:prstGeom>
        </p:spPr>
        <p:txBody>
          <a:bodyPr wrap="none">
            <a:spAutoFit/>
          </a:bodyPr>
          <a:lstStyle/>
          <a:p>
            <a:r>
              <a:rPr lang="en-US" sz="3200" b="1" u="sng" dirty="0">
                <a:latin typeface="Cambria Math" panose="02040503050406030204" pitchFamily="18" charset="0"/>
                <a:ea typeface="Cambria Math" panose="02040503050406030204" pitchFamily="18" charset="0"/>
              </a:rPr>
              <a:t>Best Subsets Regression Without Influential Points</a:t>
            </a:r>
          </a:p>
        </p:txBody>
      </p:sp>
      <p:sp>
        <p:nvSpPr>
          <p:cNvPr id="3" name="Rectangle 2">
            <a:extLst>
              <a:ext uri="{FF2B5EF4-FFF2-40B4-BE49-F238E27FC236}">
                <a16:creationId xmlns:a16="http://schemas.microsoft.com/office/drawing/2014/main" id="{A83607E3-45CF-EA49-B1C0-583CE9090982}"/>
              </a:ext>
            </a:extLst>
          </p:cNvPr>
          <p:cNvSpPr/>
          <p:nvPr/>
        </p:nvSpPr>
        <p:spPr>
          <a:xfrm>
            <a:off x="441169" y="946109"/>
            <a:ext cx="9112134" cy="338554"/>
          </a:xfrm>
          <a:prstGeom prst="rect">
            <a:avLst/>
          </a:prstGeom>
        </p:spPr>
        <p:txBody>
          <a:bodyPr wrap="square">
            <a:spAutoFit/>
          </a:bodyPr>
          <a:lstStyle/>
          <a:p>
            <a:r>
              <a:rPr lang="en-US" sz="1600" dirty="0">
                <a:latin typeface="Cambria Math" panose="02040503050406030204" pitchFamily="18" charset="0"/>
                <a:ea typeface="Cambria Math" panose="02040503050406030204" pitchFamily="18" charset="0"/>
              </a:rPr>
              <a:t>Variable selection with best subsets regression is run again without the influential points. </a:t>
            </a:r>
          </a:p>
        </p:txBody>
      </p:sp>
      <p:pic>
        <p:nvPicPr>
          <p:cNvPr id="4" name="Picture 3" descr="A blue and white text&#10;&#10;Description automatically generated">
            <a:extLst>
              <a:ext uri="{FF2B5EF4-FFF2-40B4-BE49-F238E27FC236}">
                <a16:creationId xmlns:a16="http://schemas.microsoft.com/office/drawing/2014/main" id="{5C2B0BDC-3CEB-F546-A08A-6BE6F4ABD60A}"/>
              </a:ext>
            </a:extLst>
          </p:cNvPr>
          <p:cNvPicPr>
            <a:picLocks noChangeAspect="1"/>
          </p:cNvPicPr>
          <p:nvPr/>
        </p:nvPicPr>
        <p:blipFill>
          <a:blip r:embed="rId2"/>
          <a:stretch>
            <a:fillRect/>
          </a:stretch>
        </p:blipFill>
        <p:spPr>
          <a:xfrm>
            <a:off x="441169" y="1315441"/>
            <a:ext cx="3429000" cy="1940588"/>
          </a:xfrm>
          <a:prstGeom prst="rect">
            <a:avLst/>
          </a:prstGeom>
        </p:spPr>
      </p:pic>
      <p:pic>
        <p:nvPicPr>
          <p:cNvPr id="5" name="Picture 4" descr="A blue and white text&#10;&#10;Description automatically generated">
            <a:extLst>
              <a:ext uri="{FF2B5EF4-FFF2-40B4-BE49-F238E27FC236}">
                <a16:creationId xmlns:a16="http://schemas.microsoft.com/office/drawing/2014/main" id="{962CB5B1-0967-FC47-BA65-CC823611C304}"/>
              </a:ext>
            </a:extLst>
          </p:cNvPr>
          <p:cNvPicPr>
            <a:picLocks noChangeAspect="1"/>
          </p:cNvPicPr>
          <p:nvPr/>
        </p:nvPicPr>
        <p:blipFill>
          <a:blip r:embed="rId3"/>
          <a:stretch>
            <a:fillRect/>
          </a:stretch>
        </p:blipFill>
        <p:spPr>
          <a:xfrm>
            <a:off x="6035872" y="1285210"/>
            <a:ext cx="5834601" cy="2080370"/>
          </a:xfrm>
          <a:prstGeom prst="rect">
            <a:avLst/>
          </a:prstGeom>
        </p:spPr>
      </p:pic>
      <p:sp>
        <p:nvSpPr>
          <p:cNvPr id="6" name="Right Arrow 5">
            <a:extLst>
              <a:ext uri="{FF2B5EF4-FFF2-40B4-BE49-F238E27FC236}">
                <a16:creationId xmlns:a16="http://schemas.microsoft.com/office/drawing/2014/main" id="{490AE7D9-1D46-C443-97DF-DEA7B2D8D1CE}"/>
              </a:ext>
            </a:extLst>
          </p:cNvPr>
          <p:cNvSpPr/>
          <p:nvPr/>
        </p:nvSpPr>
        <p:spPr>
          <a:xfrm>
            <a:off x="4508032" y="20434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FAA154D-42F4-BA4E-8F9D-791475CF888F}"/>
                  </a:ext>
                </a:extLst>
              </p:cNvPr>
              <p:cNvSpPr/>
              <p:nvPr/>
            </p:nvSpPr>
            <p:spPr>
              <a:xfrm>
                <a:off x="321527" y="3568783"/>
                <a:ext cx="7220096" cy="3046988"/>
              </a:xfrm>
              <a:prstGeom prst="rect">
                <a:avLst/>
              </a:prstGeom>
            </p:spPr>
            <p:txBody>
              <a:bodyPr wrap="square">
                <a:spAutoFit/>
              </a:bodyPr>
              <a:lstStyle/>
              <a:p>
                <a:r>
                  <a:rPr lang="en-US" sz="1600" dirty="0">
                    <a:latin typeface="Cambria Math" panose="02040503050406030204" pitchFamily="18" charset="0"/>
                    <a:ea typeface="Cambria Math" panose="02040503050406030204" pitchFamily="18" charset="0"/>
                  </a:rPr>
                  <a:t>Considering the same information as before, the selected number of variable for a subset is 8. </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The subset of variables this time includes x4 instead of x7, producing the following initial model:</a:t>
                </a:r>
              </a:p>
              <a:p>
                <a:r>
                  <a:rPr lang="en-US" sz="1600" dirty="0">
                    <a:latin typeface="Cambria Math" panose="02040503050406030204" pitchFamily="18" charset="0"/>
                    <a:ea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3</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4</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5</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6</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5</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7</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6</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8</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8</m:t>
                          </m:r>
                        </m:sub>
                      </m:sSub>
                      <m:r>
                        <a:rPr lang="en-US" sz="1600" i="1">
                          <a:latin typeface="Cambria Math" panose="02040503050406030204" pitchFamily="18" charset="0"/>
                        </a:rPr>
                        <m:t>+</m:t>
                      </m:r>
                      <m:r>
                        <a:rPr lang="en-US" sz="1600" i="1">
                          <a:latin typeface="Cambria Math" panose="02040503050406030204" pitchFamily="18" charset="0"/>
                        </a:rPr>
                        <m:t>𝜖</m:t>
                      </m:r>
                    </m:oMath>
                  </m:oMathPara>
                </a14:m>
                <a:endParaRPr lang="en-US" sz="1600" dirty="0"/>
              </a:p>
              <a:p>
                <a:endParaRPr lang="en-US" sz="1600" dirty="0"/>
              </a:p>
              <a:p>
                <a:r>
                  <a:rPr lang="en-US" sz="1600" dirty="0">
                    <a:latin typeface="Cambria Math" panose="02040503050406030204" pitchFamily="18" charset="0"/>
                    <a:ea typeface="Cambria Math" panose="02040503050406030204" pitchFamily="18" charset="0"/>
                  </a:rPr>
                  <a:t>The adjust coefficient of determination for this model is: </a:t>
                </a:r>
              </a:p>
              <a:p>
                <a:endParaRPr lang="en-US" sz="16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𝑅</m:t>
                          </m:r>
                        </m:e>
                        <m:sub>
                          <m:r>
                            <a:rPr lang="en-US" sz="1600" i="1">
                              <a:latin typeface="Cambria Math" panose="02040503050406030204" pitchFamily="18" charset="0"/>
                            </a:rPr>
                            <m:t>𝑎</m:t>
                          </m:r>
                        </m:sub>
                        <m:sup>
                          <m:r>
                            <a:rPr lang="en-US" sz="1600" i="1">
                              <a:latin typeface="Cambria Math" panose="02040503050406030204" pitchFamily="18" charset="0"/>
                            </a:rPr>
                            <m:t>2</m:t>
                          </m:r>
                        </m:sup>
                      </m:sSubSup>
                      <m:r>
                        <a:rPr lang="en-US" sz="1600" i="1">
                          <a:latin typeface="Cambria Math" panose="02040503050406030204" pitchFamily="18" charset="0"/>
                        </a:rPr>
                        <m:t>=0.6828</m:t>
                      </m:r>
                    </m:oMath>
                  </m:oMathPara>
                </a14:m>
                <a:endParaRPr lang="en-US" sz="1600" dirty="0"/>
              </a:p>
              <a:p>
                <a:endParaRPr lang="en-US" sz="1600" dirty="0"/>
              </a:p>
            </p:txBody>
          </p:sp>
        </mc:Choice>
        <mc:Fallback xmlns="">
          <p:sp>
            <p:nvSpPr>
              <p:cNvPr id="7" name="Rectangle 6">
                <a:extLst>
                  <a:ext uri="{FF2B5EF4-FFF2-40B4-BE49-F238E27FC236}">
                    <a16:creationId xmlns:a16="http://schemas.microsoft.com/office/drawing/2014/main" id="{EFAA154D-42F4-BA4E-8F9D-791475CF888F}"/>
                  </a:ext>
                </a:extLst>
              </p:cNvPr>
              <p:cNvSpPr>
                <a:spLocks noRot="1" noChangeAspect="1" noMove="1" noResize="1" noEditPoints="1" noAdjustHandles="1" noChangeArrowheads="1" noChangeShapeType="1" noTextEdit="1"/>
              </p:cNvSpPr>
              <p:nvPr/>
            </p:nvSpPr>
            <p:spPr>
              <a:xfrm>
                <a:off x="321527" y="3568783"/>
                <a:ext cx="7220096" cy="3046988"/>
              </a:xfrm>
              <a:prstGeom prst="rect">
                <a:avLst/>
              </a:prstGeom>
              <a:blipFill>
                <a:blip r:embed="rId4"/>
                <a:stretch>
                  <a:fillRect l="-351" t="-415"/>
                </a:stretch>
              </a:blipFill>
            </p:spPr>
            <p:txBody>
              <a:bodyPr/>
              <a:lstStyle/>
              <a:p>
                <a:r>
                  <a:rPr lang="en-US">
                    <a:noFill/>
                  </a:rPr>
                  <a:t> </a:t>
                </a:r>
              </a:p>
            </p:txBody>
          </p:sp>
        </mc:Fallback>
      </mc:AlternateContent>
      <p:pic>
        <p:nvPicPr>
          <p:cNvPr id="8" name="Picture 7" descr="A screenshot of a cell phone&#10;&#10;Description automatically generated">
            <a:extLst>
              <a:ext uri="{FF2B5EF4-FFF2-40B4-BE49-F238E27FC236}">
                <a16:creationId xmlns:a16="http://schemas.microsoft.com/office/drawing/2014/main" id="{DDD9330A-98EF-C84B-A6A6-8A5E840D189B}"/>
              </a:ext>
            </a:extLst>
          </p:cNvPr>
          <p:cNvPicPr>
            <a:picLocks noChangeAspect="1"/>
          </p:cNvPicPr>
          <p:nvPr/>
        </p:nvPicPr>
        <p:blipFill>
          <a:blip r:embed="rId5"/>
          <a:stretch>
            <a:fillRect/>
          </a:stretch>
        </p:blipFill>
        <p:spPr>
          <a:xfrm>
            <a:off x="8421036" y="3568783"/>
            <a:ext cx="3449437" cy="2615259"/>
          </a:xfrm>
          <a:prstGeom prst="rect">
            <a:avLst/>
          </a:prstGeom>
        </p:spPr>
      </p:pic>
    </p:spTree>
    <p:extLst>
      <p:ext uri="{BB962C8B-B14F-4D97-AF65-F5344CB8AC3E}">
        <p14:creationId xmlns:p14="http://schemas.microsoft.com/office/powerpoint/2010/main" val="1339324337"/>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243A41"/>
      </a:dk2>
      <a:lt2>
        <a:srgbClr val="E8E3E2"/>
      </a:lt2>
      <a:accent1>
        <a:srgbClr val="23ADDC"/>
      </a:accent1>
      <a:accent2>
        <a:srgbClr val="14B59A"/>
      </a:accent2>
      <a:accent3>
        <a:srgbClr val="21B75F"/>
      </a:accent3>
      <a:accent4>
        <a:srgbClr val="14BB14"/>
      </a:accent4>
      <a:accent5>
        <a:srgbClr val="5FB620"/>
      </a:accent5>
      <a:accent6>
        <a:srgbClr val="92AC13"/>
      </a:accent6>
      <a:hlink>
        <a:srgbClr val="489030"/>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759</TotalTime>
  <Words>3345</Words>
  <Application>Microsoft Macintosh PowerPoint</Application>
  <PresentationFormat>Widescreen</PresentationFormat>
  <Paragraphs>368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Cambria Math</vt:lpstr>
      <vt:lpstr>Univers</vt:lpstr>
      <vt:lpstr>Univers Condensed</vt:lpstr>
      <vt:lpstr>RetrospectVTI</vt:lpstr>
      <vt:lpstr>Modeling the Overall Energy in a Song: Linear Regression Approach</vt:lpstr>
      <vt:lpstr>Data Introduction</vt:lpstr>
      <vt:lpstr>Research Questions</vt:lpstr>
      <vt:lpstr>First Look at the Data</vt:lpstr>
      <vt:lpstr>Before we Address the First Question:</vt:lpstr>
      <vt:lpstr>Consider Research Question 1</vt:lpstr>
      <vt:lpstr>Variable Selection Procedures</vt:lpstr>
      <vt:lpstr>PowerPoint Presentation</vt:lpstr>
      <vt:lpstr>PowerPoint Presentation</vt:lpstr>
      <vt:lpstr>PowerPoint Presentation</vt:lpstr>
      <vt:lpstr>PowerPoint Presentation</vt:lpstr>
      <vt:lpstr>Residuals vs. Order and Influential Points</vt:lpstr>
      <vt:lpstr>Residuals vs. x7</vt:lpstr>
      <vt:lpstr>Recall the First Research Question:</vt:lpstr>
      <vt:lpstr>PowerPoint Presentation</vt:lpstr>
      <vt:lpstr>Interpretation of Significant Regression Coefficients</vt:lpstr>
      <vt:lpstr>Inferences</vt:lpstr>
      <vt:lpstr>Answer to Research Question 1</vt:lpstr>
      <vt:lpstr>Consider Research Question 2</vt:lpstr>
      <vt:lpstr>PowerPoint Presentation</vt:lpstr>
      <vt:lpstr>Answer to Research Question 2</vt:lpstr>
      <vt:lpstr>Consider Research Question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Interpretation of Numeric Interaction Effects</vt:lpstr>
      <vt:lpstr>PowerPoint Presentation</vt:lpstr>
      <vt:lpstr>Answer to Research Question 3</vt:lpstr>
      <vt:lpstr>Closing Comments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Overall Energy in a Song: Linear Regression Approach</dc:title>
  <dc:creator>Joey Gadbois</dc:creator>
  <cp:lastModifiedBy>Joey Gadbois</cp:lastModifiedBy>
  <cp:revision>26</cp:revision>
  <dcterms:created xsi:type="dcterms:W3CDTF">2020-04-26T00:55:29Z</dcterms:created>
  <dcterms:modified xsi:type="dcterms:W3CDTF">2020-04-27T21:36:46Z</dcterms:modified>
</cp:coreProperties>
</file>